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  <p:sldId id="268" r:id="rId13"/>
    <p:sldId id="269" r:id="rId14"/>
    <p:sldId id="270" r:id="rId15"/>
    <p:sldId id="271" r:id="rId16"/>
    <p:sldId id="272" r:id="rId17"/>
    <p:sldId id="273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335D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9" d="100"/>
          <a:sy n="69" d="100"/>
        </p:scale>
        <p:origin x="78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AA1FA-3230-4829-A3C9-1449CE4B1C8C}" type="datetimeFigureOut">
              <a:rPr lang="pt-BR" smtClean="0"/>
              <a:t>11/06/2026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E1B65-7763-4AFD-A539-50A54A114BF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97745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AA1FA-3230-4829-A3C9-1449CE4B1C8C}" type="datetimeFigureOut">
              <a:rPr lang="pt-BR" smtClean="0"/>
              <a:t>11/06/2026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E1B65-7763-4AFD-A539-50A54A114BF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252151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AA1FA-3230-4829-A3C9-1449CE4B1C8C}" type="datetimeFigureOut">
              <a:rPr lang="pt-BR" smtClean="0"/>
              <a:t>11/06/2026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E1B65-7763-4AFD-A539-50A54A114BF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46391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AA1FA-3230-4829-A3C9-1449CE4B1C8C}" type="datetimeFigureOut">
              <a:rPr lang="pt-BR" smtClean="0"/>
              <a:t>11/06/2026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E1B65-7763-4AFD-A539-50A54A114BF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702325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AA1FA-3230-4829-A3C9-1449CE4B1C8C}" type="datetimeFigureOut">
              <a:rPr lang="pt-BR" smtClean="0"/>
              <a:t>11/06/2026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E1B65-7763-4AFD-A539-50A54A114BF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066488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AA1FA-3230-4829-A3C9-1449CE4B1C8C}" type="datetimeFigureOut">
              <a:rPr lang="pt-BR" smtClean="0"/>
              <a:t>11/06/2026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E1B65-7763-4AFD-A539-50A54A114BF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166433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AA1FA-3230-4829-A3C9-1449CE4B1C8C}" type="datetimeFigureOut">
              <a:rPr lang="pt-BR" smtClean="0"/>
              <a:t>11/06/2026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E1B65-7763-4AFD-A539-50A54A114BF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91856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AA1FA-3230-4829-A3C9-1449CE4B1C8C}" type="datetimeFigureOut">
              <a:rPr lang="pt-BR" smtClean="0"/>
              <a:t>11/06/2026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E1B65-7763-4AFD-A539-50A54A114BF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3512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AA1FA-3230-4829-A3C9-1449CE4B1C8C}" type="datetimeFigureOut">
              <a:rPr lang="pt-BR" smtClean="0"/>
              <a:t>11/06/2026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E1B65-7763-4AFD-A539-50A54A114BF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310779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to Panorâmica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AA1FA-3230-4829-A3C9-1449CE4B1C8C}" type="datetimeFigureOut">
              <a:rPr lang="pt-BR" smtClean="0"/>
              <a:t>11/06/2026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E1B65-7763-4AFD-A539-50A54A114BF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397109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e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AA1FA-3230-4829-A3C9-1449CE4B1C8C}" type="datetimeFigureOut">
              <a:rPr lang="pt-BR" smtClean="0"/>
              <a:t>11/06/2026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E1B65-7763-4AFD-A539-50A54A114BF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955378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çã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AA1FA-3230-4829-A3C9-1449CE4B1C8C}" type="datetimeFigureOut">
              <a:rPr lang="pt-BR" smtClean="0"/>
              <a:t>11/06/2026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E1B65-7763-4AFD-A539-50A54A114BFC}" type="slidenum">
              <a:rPr lang="pt-BR" smtClean="0"/>
              <a:t>‹nº›</a:t>
            </a:fld>
            <a:endParaRPr lang="pt-BR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0279171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AA1FA-3230-4829-A3C9-1449CE4B1C8C}" type="datetimeFigureOut">
              <a:rPr lang="pt-BR" smtClean="0"/>
              <a:t>11/06/2026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E1B65-7763-4AFD-A539-50A54A114BF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0381021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n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AA1FA-3230-4829-A3C9-1449CE4B1C8C}" type="datetimeFigureOut">
              <a:rPr lang="pt-BR" smtClean="0"/>
              <a:t>11/06/2026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E1B65-7763-4AFD-A539-50A54A114BF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7923099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nas de Imag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AA1FA-3230-4829-A3C9-1449CE4B1C8C}" type="datetimeFigureOut">
              <a:rPr lang="pt-BR" smtClean="0"/>
              <a:t>11/06/2026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E1B65-7763-4AFD-A539-50A54A114BF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4528320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AA1FA-3230-4829-A3C9-1449CE4B1C8C}" type="datetimeFigureOut">
              <a:rPr lang="pt-BR" smtClean="0"/>
              <a:t>11/06/2026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E1B65-7763-4AFD-A539-50A54A114BF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6502459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AA1FA-3230-4829-A3C9-1449CE4B1C8C}" type="datetimeFigureOut">
              <a:rPr lang="pt-BR" smtClean="0"/>
              <a:t>11/06/2026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E1B65-7763-4AFD-A539-50A54A114BF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221416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3ED8F6C-4071-45F7-ADF0-0223E0265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370E89A-9081-4150-9A8D-BA4A41BE4B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6C54193-181E-4A0B-AAA6-D2EC60EC4E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AA1FA-3230-4829-A3C9-1449CE4B1C8C}" type="datetimeFigureOut">
              <a:rPr lang="pt-BR" smtClean="0"/>
              <a:t>11/06/2026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95D2B81-368E-42B3-9E76-BA6A83C323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87F2445-A538-4CDE-B269-9299DE995C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E1B65-7763-4AFD-A539-50A54A114BF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212927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0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E10AA1FA-3230-4829-A3C9-1449CE4B1C8C}" type="datetimeFigureOut">
              <a:rPr lang="pt-BR" smtClean="0"/>
              <a:t>11/06/2026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B17E1B65-7763-4AFD-A539-50A54A114BF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442615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hyperlink" Target="http://images.google.com.br/imgres?imgurl=http://www.genoscope.cns.fr/externe/HistoireBM/mendel.jpg&amp;imgrefurl=http://www.genoscope.cns.fr/externe/HistoireBM/&amp;h=397&amp;w=337&amp;sz=55&amp;tbnid=__BYwcFjYI4J:&amp;tbnh=120&amp;tbnw=101&amp;hl=pt-BR&amp;start=43&amp;prev=/images?q=mendel&amp;start=40&amp;svnum=10&amp;hl=pt-BR&amp;lr=&amp;sa=N" TargetMode="Externa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7" Type="http://schemas.openxmlformats.org/officeDocument/2006/relationships/image" Target="../media/image26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jpg"/><Relationship Id="rId5" Type="http://schemas.openxmlformats.org/officeDocument/2006/relationships/image" Target="../media/image24.jpg"/><Relationship Id="rId4" Type="http://schemas.openxmlformats.org/officeDocument/2006/relationships/image" Target="../media/image23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esultado de imagem para genetica">
            <a:extLst>
              <a:ext uri="{FF2B5EF4-FFF2-40B4-BE49-F238E27FC236}">
                <a16:creationId xmlns:a16="http://schemas.microsoft.com/office/drawing/2014/main" id="{C1E68A7C-9B3E-4AA8-B042-1749F9ECC7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72836" y="0"/>
            <a:ext cx="9698181" cy="6927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47454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Resultado de imagem para genetica">
            <a:extLst>
              <a:ext uri="{FF2B5EF4-FFF2-40B4-BE49-F238E27FC236}">
                <a16:creationId xmlns:a16="http://schemas.microsoft.com/office/drawing/2014/main" id="{EF88DF60-28A8-43B6-91B6-7C681791EF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6949" y="129540"/>
            <a:ext cx="5715000" cy="220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0642497E-6440-4074-9CE3-106C48508EC1}"/>
              </a:ext>
            </a:extLst>
          </p:cNvPr>
          <p:cNvSpPr txBox="1"/>
          <p:nvPr/>
        </p:nvSpPr>
        <p:spPr>
          <a:xfrm>
            <a:off x="436098" y="858129"/>
            <a:ext cx="582666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000" b="1" dirty="0"/>
              <a:t>CONCEITOS IMPORTANTES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938BB17E-6F2F-46A2-98A6-19B4882BA649}"/>
              </a:ext>
            </a:extLst>
          </p:cNvPr>
          <p:cNvSpPr txBox="1"/>
          <p:nvPr/>
        </p:nvSpPr>
        <p:spPr>
          <a:xfrm>
            <a:off x="295421" y="2646671"/>
            <a:ext cx="806632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solidFill>
                  <a:srgbClr val="FF0000"/>
                </a:solidFill>
              </a:rPr>
              <a:t>DNA</a:t>
            </a:r>
            <a:r>
              <a:rPr lang="pt-BR" dirty="0"/>
              <a:t> – MATERIAL GENÉTICO DE CADA INDIVÍDUO</a:t>
            </a:r>
          </a:p>
          <a:p>
            <a:endParaRPr lang="pt-BR" dirty="0"/>
          </a:p>
          <a:p>
            <a:endParaRPr lang="pt-BR" dirty="0"/>
          </a:p>
          <a:p>
            <a:r>
              <a:rPr lang="pt-BR" dirty="0">
                <a:solidFill>
                  <a:srgbClr val="FF0000"/>
                </a:solidFill>
              </a:rPr>
              <a:t>CROMOSSOMOS</a:t>
            </a:r>
            <a:r>
              <a:rPr lang="pt-BR" dirty="0"/>
              <a:t> – SEQUÊNCIA DE DNA ESPIRALADAS QUE CARREGAM OS GENES</a:t>
            </a:r>
          </a:p>
          <a:p>
            <a:endParaRPr lang="pt-BR" dirty="0"/>
          </a:p>
          <a:p>
            <a:endParaRPr lang="pt-BR" dirty="0"/>
          </a:p>
        </p:txBody>
      </p:sp>
      <p:pic>
        <p:nvPicPr>
          <p:cNvPr id="2052" name="Picture 4" descr="Resultado de imagem para CROMOSSOMOS">
            <a:extLst>
              <a:ext uri="{FF2B5EF4-FFF2-40B4-BE49-F238E27FC236}">
                <a16:creationId xmlns:a16="http://schemas.microsoft.com/office/drawing/2014/main" id="{32B5C89F-565D-470D-87A4-2C79673F4B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1741" y="2224102"/>
            <a:ext cx="1757119" cy="2209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CC50BBB3-B67F-492E-A219-87294AE1CE8A}"/>
              </a:ext>
            </a:extLst>
          </p:cNvPr>
          <p:cNvSpPr txBox="1"/>
          <p:nvPr/>
        </p:nvSpPr>
        <p:spPr>
          <a:xfrm>
            <a:off x="294767" y="4881488"/>
            <a:ext cx="81560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>
                <a:solidFill>
                  <a:srgbClr val="FF0000"/>
                </a:solidFill>
              </a:rPr>
              <a:t>CROMOSSOMOS  HOMÓLOGOS- </a:t>
            </a:r>
            <a:r>
              <a:rPr lang="pt-BR" dirty="0"/>
              <a:t>CROMOSSOMOS QUE FORMAM PARES NO MEIOSE I</a:t>
            </a:r>
          </a:p>
        </p:txBody>
      </p:sp>
      <p:pic>
        <p:nvPicPr>
          <p:cNvPr id="2054" name="Picture 6" descr="Resultado de imagem para CROMOSSOMOS HOMOLOGOS">
            <a:extLst>
              <a:ext uri="{FF2B5EF4-FFF2-40B4-BE49-F238E27FC236}">
                <a16:creationId xmlns:a16="http://schemas.microsoft.com/office/drawing/2014/main" id="{E92AB4BA-C3C3-4E95-831B-20CD682245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3056" y="4881488"/>
            <a:ext cx="3274177" cy="18469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366DFF2C-4D40-46C0-B809-6F1D3C984836}"/>
              </a:ext>
            </a:extLst>
          </p:cNvPr>
          <p:cNvSpPr txBox="1"/>
          <p:nvPr/>
        </p:nvSpPr>
        <p:spPr>
          <a:xfrm>
            <a:off x="294767" y="5999871"/>
            <a:ext cx="63255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>
                <a:solidFill>
                  <a:srgbClr val="FF0000"/>
                </a:solidFill>
              </a:rPr>
              <a:t>AUTOSSÔMICOS</a:t>
            </a:r>
            <a:r>
              <a:rPr lang="pt-BR" dirty="0"/>
              <a:t> – TODOS OS CROMOSSOMOS.  EXCETO O </a:t>
            </a:r>
            <a:r>
              <a:rPr lang="pt-BR" dirty="0">
                <a:solidFill>
                  <a:srgbClr val="FF0000"/>
                </a:solidFill>
              </a:rPr>
              <a:t>X</a:t>
            </a:r>
            <a:r>
              <a:rPr lang="pt-BR" dirty="0"/>
              <a:t> E O </a:t>
            </a:r>
            <a:r>
              <a:rPr lang="pt-BR" dirty="0">
                <a:solidFill>
                  <a:srgbClr val="FF0000"/>
                </a:solidFill>
              </a:rPr>
              <a:t>Y</a:t>
            </a:r>
          </a:p>
        </p:txBody>
      </p:sp>
    </p:spTree>
    <p:extLst>
      <p:ext uri="{BB962C8B-B14F-4D97-AF65-F5344CB8AC3E}">
        <p14:creationId xmlns:p14="http://schemas.microsoft.com/office/powerpoint/2010/main" val="25135463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8571CEC7-3587-4F91-A3D8-55F07B14A2F7}"/>
              </a:ext>
            </a:extLst>
          </p:cNvPr>
          <p:cNvSpPr txBox="1"/>
          <p:nvPr/>
        </p:nvSpPr>
        <p:spPr>
          <a:xfrm>
            <a:off x="649357" y="636105"/>
            <a:ext cx="87761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>
                <a:solidFill>
                  <a:srgbClr val="C00000"/>
                </a:solidFill>
              </a:rPr>
              <a:t>GENES</a:t>
            </a:r>
            <a:r>
              <a:rPr lang="pt-BR" dirty="0"/>
              <a:t> – SEQUENCIA DE DNA QUE CODIFICA E DETERMINA DETERMINADA CARACTERÍSTICA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DBFAF85-EF3B-4ACD-A960-1FE9EC5AEDB6}"/>
              </a:ext>
            </a:extLst>
          </p:cNvPr>
          <p:cNvSpPr txBox="1"/>
          <p:nvPr/>
        </p:nvSpPr>
        <p:spPr>
          <a:xfrm>
            <a:off x="649357" y="1391129"/>
            <a:ext cx="61931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>
                <a:solidFill>
                  <a:srgbClr val="C00000"/>
                </a:solidFill>
              </a:rPr>
              <a:t>LOCUS</a:t>
            </a:r>
            <a:r>
              <a:rPr lang="pt-BR" dirty="0"/>
              <a:t>- POSIÇÃO QUE UM GENE OCUPA EM UM CROMOSSOMO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92F81CC1-5FED-48DE-B25E-CE0F356AD869}"/>
              </a:ext>
            </a:extLst>
          </p:cNvPr>
          <p:cNvSpPr txBox="1"/>
          <p:nvPr/>
        </p:nvSpPr>
        <p:spPr>
          <a:xfrm>
            <a:off x="649357" y="2340521"/>
            <a:ext cx="1045132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>
                <a:solidFill>
                  <a:srgbClr val="C00000"/>
                </a:solidFill>
              </a:rPr>
              <a:t>ALELOS</a:t>
            </a:r>
            <a:r>
              <a:rPr lang="pt-BR" dirty="0"/>
              <a:t> – FORMAS ALTERNATIVA DE UM MESMO GENE QUE OCUPO UM MESMO LÓCUS EM CROMOSSOMOS </a:t>
            </a:r>
          </a:p>
          <a:p>
            <a:r>
              <a:rPr lang="pt-BR" dirty="0"/>
              <a:t>HOMÓLOGOS</a:t>
            </a:r>
          </a:p>
        </p:txBody>
      </p:sp>
      <p:pic>
        <p:nvPicPr>
          <p:cNvPr id="3074" name="Picture 2" descr="Resultado de imagem para CROMOSSOMOS HOMOLOGOS">
            <a:extLst>
              <a:ext uri="{FF2B5EF4-FFF2-40B4-BE49-F238E27FC236}">
                <a16:creationId xmlns:a16="http://schemas.microsoft.com/office/drawing/2014/main" id="{92565150-91A8-413A-9AA2-ED0CC71806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1425" y="2986852"/>
            <a:ext cx="2314575" cy="1971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FCDDF954-A833-4343-88E0-C88FF6AC4A1F}"/>
              </a:ext>
            </a:extLst>
          </p:cNvPr>
          <p:cNvSpPr txBox="1"/>
          <p:nvPr/>
        </p:nvSpPr>
        <p:spPr>
          <a:xfrm>
            <a:off x="649357" y="4958527"/>
            <a:ext cx="56160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>
                <a:solidFill>
                  <a:srgbClr val="C00000"/>
                </a:solidFill>
              </a:rPr>
              <a:t>GENÓTIPO</a:t>
            </a:r>
            <a:r>
              <a:rPr lang="pt-BR" dirty="0"/>
              <a:t> – CONSTITUIÇÃO GENÉTICA DE UM INDIVÍDUO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578B206F-704D-4F8E-9BDA-0FDB4306F52A}"/>
              </a:ext>
            </a:extLst>
          </p:cNvPr>
          <p:cNvSpPr txBox="1"/>
          <p:nvPr/>
        </p:nvSpPr>
        <p:spPr>
          <a:xfrm>
            <a:off x="649357" y="5604858"/>
            <a:ext cx="10583731" cy="9848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>
                <a:solidFill>
                  <a:srgbClr val="C00000"/>
                </a:solidFill>
              </a:rPr>
              <a:t>FENÓTIPO</a:t>
            </a:r>
            <a:r>
              <a:rPr lang="pt-BR" dirty="0"/>
              <a:t> – CARACTERÍSTICAS BIOQUÍMICAS, FISIOLÓGICAS, E MORFOLÓGICAS OBSERVÁVEIS NUM INDIVÍDUO</a:t>
            </a:r>
          </a:p>
          <a:p>
            <a:pPr algn="ctr"/>
            <a:r>
              <a:rPr lang="pt-BR" dirty="0"/>
              <a:t> </a:t>
            </a:r>
            <a:r>
              <a:rPr lang="pt-BR" sz="4000" b="1" dirty="0">
                <a:solidFill>
                  <a:srgbClr val="FF0000"/>
                </a:solidFill>
              </a:rPr>
              <a:t>G</a:t>
            </a:r>
            <a:r>
              <a:rPr lang="pt-BR" sz="4000" b="1" dirty="0"/>
              <a:t> + </a:t>
            </a:r>
            <a:r>
              <a:rPr lang="pt-BR" sz="4000" b="1" dirty="0">
                <a:solidFill>
                  <a:schemeClr val="accent1"/>
                </a:solidFill>
              </a:rPr>
              <a:t>A</a:t>
            </a:r>
            <a:r>
              <a:rPr lang="pt-BR" sz="4000" b="1" dirty="0"/>
              <a:t> = </a:t>
            </a:r>
            <a:r>
              <a:rPr lang="pt-BR" sz="4000" b="1" dirty="0">
                <a:solidFill>
                  <a:srgbClr val="D335D7"/>
                </a:solidFill>
              </a:rPr>
              <a:t>F</a:t>
            </a:r>
          </a:p>
        </p:txBody>
      </p:sp>
    </p:spTree>
    <p:extLst>
      <p:ext uri="{BB962C8B-B14F-4D97-AF65-F5344CB8AC3E}">
        <p14:creationId xmlns:p14="http://schemas.microsoft.com/office/powerpoint/2010/main" val="19695846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58CD32AF-9855-4485-8FA6-B25D8ECF85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28639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B8264CA7-8108-4D82-A79A-5552261C75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93DFB257-93BC-40F4-9FB8-CE452F094075}"/>
              </a:ext>
            </a:extLst>
          </p:cNvPr>
          <p:cNvSpPr txBox="1"/>
          <p:nvPr/>
        </p:nvSpPr>
        <p:spPr>
          <a:xfrm>
            <a:off x="1881809" y="795130"/>
            <a:ext cx="813296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600" b="1" dirty="0">
                <a:solidFill>
                  <a:schemeClr val="bg1"/>
                </a:solidFill>
              </a:rPr>
              <a:t>O SEXO DAS TARTARUGAS É INFLUENCIADO PELA TEMPERATURA.</a:t>
            </a:r>
          </a:p>
          <a:p>
            <a:pPr algn="ctr"/>
            <a:endParaRPr lang="pt-BR" sz="3600" b="1" dirty="0">
              <a:solidFill>
                <a:schemeClr val="bg1"/>
              </a:solidFill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A3485375-7208-41BF-A096-674F3AD4018E}"/>
              </a:ext>
            </a:extLst>
          </p:cNvPr>
          <p:cNvSpPr txBox="1"/>
          <p:nvPr/>
        </p:nvSpPr>
        <p:spPr>
          <a:xfrm>
            <a:off x="8892209" y="3193774"/>
            <a:ext cx="332424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A TEMPERATURA DO AMBIENTE</a:t>
            </a:r>
          </a:p>
          <a:p>
            <a:r>
              <a:rPr lang="pt-BR" dirty="0"/>
              <a:t>VAI INFLUENCIAR NA EXPRESSÃO</a:t>
            </a:r>
          </a:p>
          <a:p>
            <a:r>
              <a:rPr lang="pt-BR" dirty="0"/>
              <a:t>DO GENES.</a:t>
            </a:r>
          </a:p>
          <a:p>
            <a:r>
              <a:rPr lang="pt-BR" dirty="0"/>
              <a:t>A EXPRESSÃO DO GENÓTIPO.</a:t>
            </a:r>
          </a:p>
        </p:txBody>
      </p:sp>
    </p:spTree>
    <p:extLst>
      <p:ext uri="{BB962C8B-B14F-4D97-AF65-F5344CB8AC3E}">
        <p14:creationId xmlns:p14="http://schemas.microsoft.com/office/powerpoint/2010/main" val="9730181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F2D9BE05-EB13-4FAD-8A88-01FD5D24A5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C25F929B-B0E7-4F67-88F7-B8EC23E6EFCB}"/>
              </a:ext>
            </a:extLst>
          </p:cNvPr>
          <p:cNvSpPr txBox="1"/>
          <p:nvPr/>
        </p:nvSpPr>
        <p:spPr>
          <a:xfrm>
            <a:off x="861391" y="543339"/>
            <a:ext cx="317586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800" b="1" dirty="0"/>
              <a:t>ALBINISMO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EC9EE23C-8A14-46C1-8015-BE1D63625394}"/>
              </a:ext>
            </a:extLst>
          </p:cNvPr>
          <p:cNvSpPr txBox="1"/>
          <p:nvPr/>
        </p:nvSpPr>
        <p:spPr>
          <a:xfrm>
            <a:off x="7390093" y="1374336"/>
            <a:ext cx="4685578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2400" dirty="0"/>
              <a:t>DEVIDO A MUTAÇÃO DE UM GENE</a:t>
            </a:r>
          </a:p>
          <a:p>
            <a:pPr algn="ctr"/>
            <a:r>
              <a:rPr lang="pt-BR" sz="2400" dirty="0"/>
              <a:t>A PESSOA PARA DE PRODUZIR UMA</a:t>
            </a:r>
          </a:p>
          <a:p>
            <a:pPr algn="ctr"/>
            <a:r>
              <a:rPr lang="pt-BR" sz="2400" dirty="0"/>
              <a:t>ENZIMA CHAMADA </a:t>
            </a:r>
            <a:r>
              <a:rPr lang="pt-BR" sz="2400" dirty="0">
                <a:solidFill>
                  <a:srgbClr val="C00000"/>
                </a:solidFill>
              </a:rPr>
              <a:t>TIROSINASE</a:t>
            </a:r>
            <a:r>
              <a:rPr lang="pt-BR" sz="2400" dirty="0"/>
              <a:t>.</a:t>
            </a:r>
          </a:p>
          <a:p>
            <a:pPr algn="ctr"/>
            <a:r>
              <a:rPr lang="pt-BR" sz="2400" dirty="0"/>
              <a:t>POR CONTA DISSO TAMBÉM NÃO </a:t>
            </a:r>
          </a:p>
          <a:p>
            <a:pPr algn="ctr"/>
            <a:r>
              <a:rPr lang="pt-BR" sz="2400" dirty="0"/>
              <a:t>PRODUZ A </a:t>
            </a:r>
            <a:r>
              <a:rPr lang="pt-BR" sz="2400" dirty="0">
                <a:solidFill>
                  <a:srgbClr val="C00000"/>
                </a:solidFill>
              </a:rPr>
              <a:t>MELANINA.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1397941F-1AA5-47B7-A9BF-6A482353B011}"/>
              </a:ext>
            </a:extLst>
          </p:cNvPr>
          <p:cNvSpPr txBox="1"/>
          <p:nvPr/>
        </p:nvSpPr>
        <p:spPr>
          <a:xfrm>
            <a:off x="397566" y="5517659"/>
            <a:ext cx="1167810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dirty="0"/>
              <a:t>PARA UMA PESSOA SER ALBINA ELA PRECISA SER HOMOZIGÓTICA –  aa,  </a:t>
            </a:r>
            <a:r>
              <a:rPr lang="pt-BR" sz="2400" dirty="0" err="1"/>
              <a:t>bb</a:t>
            </a:r>
            <a:r>
              <a:rPr lang="pt-BR" sz="2400" dirty="0"/>
              <a:t>,  </a:t>
            </a:r>
            <a:r>
              <a:rPr lang="pt-BR" sz="2400" dirty="0" err="1"/>
              <a:t>cc</a:t>
            </a:r>
            <a:endParaRPr lang="pt-BR" sz="2400" dirty="0"/>
          </a:p>
          <a:p>
            <a:pPr algn="ctr"/>
            <a:r>
              <a:rPr lang="pt-BR" sz="2400" dirty="0"/>
              <a:t>Indivíduos homozigotos são aqueles que possuem alelos iguais de um mesmo gene.</a:t>
            </a:r>
          </a:p>
        </p:txBody>
      </p:sp>
    </p:spTree>
    <p:extLst>
      <p:ext uri="{BB962C8B-B14F-4D97-AF65-F5344CB8AC3E}">
        <p14:creationId xmlns:p14="http://schemas.microsoft.com/office/powerpoint/2010/main" val="19076902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77340B0A-66BF-422F-BA8F-B1519382CF88}"/>
              </a:ext>
            </a:extLst>
          </p:cNvPr>
          <p:cNvSpPr txBox="1"/>
          <p:nvPr/>
        </p:nvSpPr>
        <p:spPr>
          <a:xfrm>
            <a:off x="1563757" y="781878"/>
            <a:ext cx="87348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HETEROZIGOTO – INDIVÍDUOS QUE POSSUEM ALELOS DIFERENTES DE UM MESMO GENES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B3AB4C5B-C52C-4253-8891-A5AE28EC7D13}"/>
              </a:ext>
            </a:extLst>
          </p:cNvPr>
          <p:cNvSpPr txBox="1"/>
          <p:nvPr/>
        </p:nvSpPr>
        <p:spPr>
          <a:xfrm>
            <a:off x="596348" y="2001078"/>
            <a:ext cx="63779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OBS: ALELOS SÃO AS FORMAS VARIÁVEIS DE UM MESMO GENES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22D5E1EF-0374-4F78-921E-440452E10F03}"/>
              </a:ext>
            </a:extLst>
          </p:cNvPr>
          <p:cNvSpPr txBox="1"/>
          <p:nvPr/>
        </p:nvSpPr>
        <p:spPr>
          <a:xfrm>
            <a:off x="702365" y="2769704"/>
            <a:ext cx="86955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EXEMPLO: GENES PARA COLORAÇÃO DA PELE E SEUS ALELOS : A TONALIDAE, O TIPO ETC</a:t>
            </a:r>
          </a:p>
        </p:txBody>
      </p:sp>
      <p:pic>
        <p:nvPicPr>
          <p:cNvPr id="4098" name="Picture 2" descr="Resultado de imagem para heterozigoto">
            <a:extLst>
              <a:ext uri="{FF2B5EF4-FFF2-40B4-BE49-F238E27FC236}">
                <a16:creationId xmlns:a16="http://schemas.microsoft.com/office/drawing/2014/main" id="{659EF482-2954-4318-88CF-D3EC579440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1984" y="3402347"/>
            <a:ext cx="4412974" cy="33054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691404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D6AB8C50-259B-4ECC-A8D9-F6265B96D8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305" y="728042"/>
            <a:ext cx="2838450" cy="4076700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89E9F68D-557D-4E1F-8BD5-7ED321E231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1560" y="813767"/>
            <a:ext cx="2667000" cy="3990975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27C6FD72-39D2-4F06-8C82-6B68D437BB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81366" y="813767"/>
            <a:ext cx="2924175" cy="3857625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86C0C3B2-6FCA-44EF-B5B8-367E294D127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0305" y="5196302"/>
            <a:ext cx="5286375" cy="1209675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D72F4863-AB22-4282-90C8-0E47AD4FD661}"/>
              </a:ext>
            </a:extLst>
          </p:cNvPr>
          <p:cNvSpPr txBox="1"/>
          <p:nvPr/>
        </p:nvSpPr>
        <p:spPr>
          <a:xfrm>
            <a:off x="848139" y="304800"/>
            <a:ext cx="16501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HOMOZIGOTO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AAD5971E-7930-466E-A1E6-898FE640D1FC}"/>
              </a:ext>
            </a:extLst>
          </p:cNvPr>
          <p:cNvSpPr txBox="1"/>
          <p:nvPr/>
        </p:nvSpPr>
        <p:spPr>
          <a:xfrm>
            <a:off x="4848704" y="358710"/>
            <a:ext cx="17127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HETEROZIGOTO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9F87D6D6-7B8E-4B51-BD9C-A361785DA8FE}"/>
              </a:ext>
            </a:extLst>
          </p:cNvPr>
          <p:cNvSpPr txBox="1"/>
          <p:nvPr/>
        </p:nvSpPr>
        <p:spPr>
          <a:xfrm>
            <a:off x="9063247" y="403851"/>
            <a:ext cx="16501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HOMOZIGOTO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1B836B0C-BEBC-4F90-B5C5-5DDB61580DC4}"/>
              </a:ext>
            </a:extLst>
          </p:cNvPr>
          <p:cNvSpPr txBox="1"/>
          <p:nvPr/>
        </p:nvSpPr>
        <p:spPr>
          <a:xfrm>
            <a:off x="1135268" y="4858652"/>
            <a:ext cx="10759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É ALBINO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AD748CF2-E85D-48A1-9763-EEA078F06AE4}"/>
              </a:ext>
            </a:extLst>
          </p:cNvPr>
          <p:cNvSpPr txBox="1"/>
          <p:nvPr/>
        </p:nvSpPr>
        <p:spPr>
          <a:xfrm>
            <a:off x="4848704" y="4890467"/>
            <a:ext cx="16113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NÃO É ALBINO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183E6A24-8D45-4DD2-923B-B073C96286EB}"/>
              </a:ext>
            </a:extLst>
          </p:cNvPr>
          <p:cNvSpPr txBox="1"/>
          <p:nvPr/>
        </p:nvSpPr>
        <p:spPr>
          <a:xfrm>
            <a:off x="9063247" y="4858202"/>
            <a:ext cx="16113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NÃO É ALBINO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68E56FC9-A877-4441-A5F0-C9280EA50F36}"/>
              </a:ext>
            </a:extLst>
          </p:cNvPr>
          <p:cNvSpPr txBox="1"/>
          <p:nvPr/>
        </p:nvSpPr>
        <p:spPr>
          <a:xfrm>
            <a:off x="290305" y="980662"/>
            <a:ext cx="3988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/>
              <a:t>a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39CDA178-57EA-4FFE-BF97-0AA12F05C57A}"/>
              </a:ext>
            </a:extLst>
          </p:cNvPr>
          <p:cNvSpPr txBox="1"/>
          <p:nvPr/>
        </p:nvSpPr>
        <p:spPr>
          <a:xfrm>
            <a:off x="2933492" y="980662"/>
            <a:ext cx="41069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3200" dirty="0"/>
              <a:t>a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636B1F64-C013-4125-AEB3-E8892CA4CD6C}"/>
              </a:ext>
            </a:extLst>
          </p:cNvPr>
          <p:cNvSpPr txBox="1"/>
          <p:nvPr/>
        </p:nvSpPr>
        <p:spPr>
          <a:xfrm>
            <a:off x="4176297" y="980662"/>
            <a:ext cx="41069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3200" dirty="0"/>
              <a:t>a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CD04F45B-1F95-42CC-ABE9-26ED6E99E1AE}"/>
              </a:ext>
            </a:extLst>
          </p:cNvPr>
          <p:cNvSpPr txBox="1"/>
          <p:nvPr/>
        </p:nvSpPr>
        <p:spPr>
          <a:xfrm>
            <a:off x="6957183" y="980662"/>
            <a:ext cx="43313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3200" dirty="0"/>
              <a:t>A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C1783231-65F4-48BD-8426-362831B4C68F}"/>
              </a:ext>
            </a:extLst>
          </p:cNvPr>
          <p:cNvSpPr txBox="1"/>
          <p:nvPr/>
        </p:nvSpPr>
        <p:spPr>
          <a:xfrm>
            <a:off x="8281365" y="980662"/>
            <a:ext cx="43313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3200" dirty="0"/>
              <a:t>A</a:t>
            </a: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1617D238-E72B-47CB-A3C1-750D41E8D320}"/>
              </a:ext>
            </a:extLst>
          </p:cNvPr>
          <p:cNvSpPr txBox="1"/>
          <p:nvPr/>
        </p:nvSpPr>
        <p:spPr>
          <a:xfrm>
            <a:off x="10988975" y="980661"/>
            <a:ext cx="43313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3200" dirty="0"/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37684977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5" grpId="0"/>
      <p:bldP spid="16" grpId="0"/>
      <p:bldP spid="1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8A4E15B8-1773-4724-AC66-E83633F57B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0637" y="390525"/>
            <a:ext cx="9610725" cy="3038475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647C5412-1F97-4995-8E57-A435C301D5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1492" y="3511502"/>
            <a:ext cx="8545382" cy="3147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04450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F13558B5-045E-4ADF-AFCB-436F8ACC82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724962E8-B984-464C-B004-84F274A15933}"/>
              </a:ext>
            </a:extLst>
          </p:cNvPr>
          <p:cNvSpPr txBox="1"/>
          <p:nvPr/>
        </p:nvSpPr>
        <p:spPr>
          <a:xfrm>
            <a:off x="506437" y="436098"/>
            <a:ext cx="176118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3200" dirty="0">
                <a:solidFill>
                  <a:schemeClr val="bg1"/>
                </a:solidFill>
              </a:rPr>
              <a:t>EXEMPLO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F018DB32-699E-416C-A846-F9BA010CA6C7}"/>
              </a:ext>
            </a:extLst>
          </p:cNvPr>
          <p:cNvSpPr txBox="1"/>
          <p:nvPr/>
        </p:nvSpPr>
        <p:spPr>
          <a:xfrm>
            <a:off x="506437" y="1132132"/>
            <a:ext cx="24649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chemeClr val="bg1"/>
                </a:solidFill>
              </a:rPr>
              <a:t>DOBRAR A LINGUA</a:t>
            </a:r>
          </a:p>
          <a:p>
            <a:r>
              <a:rPr lang="pt-BR" b="1" dirty="0">
                <a:solidFill>
                  <a:schemeClr val="bg1"/>
                </a:solidFill>
              </a:rPr>
              <a:t>EM U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8D1C32A8-46D5-4DB8-B273-FC7A9B2995E9}"/>
              </a:ext>
            </a:extLst>
          </p:cNvPr>
          <p:cNvSpPr txBox="1"/>
          <p:nvPr/>
        </p:nvSpPr>
        <p:spPr>
          <a:xfrm>
            <a:off x="506437" y="4916557"/>
            <a:ext cx="10587257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>
                <a:solidFill>
                  <a:schemeClr val="bg1"/>
                </a:solidFill>
              </a:rPr>
              <a:t>A CAPACIDADE DE DOBRAR A LINGUA EM U É UM FENÓTIPO. É DEFINIDO POR UM ALELO DOMINANTE</a:t>
            </a:r>
          </a:p>
          <a:p>
            <a:r>
              <a:rPr lang="pt-BR" dirty="0">
                <a:solidFill>
                  <a:schemeClr val="bg1"/>
                </a:solidFill>
              </a:rPr>
              <a:t>AS PESSOAS QUE CONSEGUEM FAZER ISSO, PODEM TER DUAS CÓPIAS AA (HOMOZIGOTAS) OU PODEM SER</a:t>
            </a:r>
          </a:p>
          <a:p>
            <a:r>
              <a:rPr lang="pt-BR" dirty="0">
                <a:solidFill>
                  <a:schemeClr val="bg1"/>
                </a:solidFill>
              </a:rPr>
              <a:t>HETEROZIGÕTICAS Aa</a:t>
            </a:r>
          </a:p>
          <a:p>
            <a:r>
              <a:rPr lang="pt-BR" dirty="0">
                <a:solidFill>
                  <a:schemeClr val="bg1"/>
                </a:solidFill>
              </a:rPr>
              <a:t>QUEM NÃO CONSEGUE DOBRAR RECEBEU ALELOS aa</a:t>
            </a:r>
          </a:p>
          <a:p>
            <a:r>
              <a:rPr lang="pt-BR" dirty="0">
                <a:solidFill>
                  <a:schemeClr val="bg1"/>
                </a:solidFill>
              </a:rPr>
              <a:t>Características recessivas só se manifestam em dose dupla</a:t>
            </a:r>
          </a:p>
        </p:txBody>
      </p:sp>
    </p:spTree>
    <p:extLst>
      <p:ext uri="{BB962C8B-B14F-4D97-AF65-F5344CB8AC3E}">
        <p14:creationId xmlns:p14="http://schemas.microsoft.com/office/powerpoint/2010/main" val="13639841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rredondar Retângulo em um Canto Diagonal 4">
            <a:extLst>
              <a:ext uri="{FF2B5EF4-FFF2-40B4-BE49-F238E27FC236}">
                <a16:creationId xmlns:a16="http://schemas.microsoft.com/office/drawing/2014/main" id="{6332A3C6-CB41-4F1C-AAC6-DFD35EDF49AD}"/>
              </a:ext>
            </a:extLst>
          </p:cNvPr>
          <p:cNvSpPr/>
          <p:nvPr/>
        </p:nvSpPr>
        <p:spPr>
          <a:xfrm>
            <a:off x="381000" y="228600"/>
            <a:ext cx="10883348" cy="6248400"/>
          </a:xfrm>
          <a:prstGeom prst="round2Diag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pt-BR"/>
          </a:p>
        </p:txBody>
      </p:sp>
      <p:sp>
        <p:nvSpPr>
          <p:cNvPr id="3" name="AutoShape 2">
            <a:extLst>
              <a:ext uri="{FF2B5EF4-FFF2-40B4-BE49-F238E27FC236}">
                <a16:creationId xmlns:a16="http://schemas.microsoft.com/office/drawing/2014/main" id="{F23E7C46-5B3B-41C2-A921-A7CF9066C27B}"/>
              </a:ext>
            </a:extLst>
          </p:cNvPr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pt-BR" altLang="pt-BR"/>
              <a:t>Estudos de Mendel</a:t>
            </a:r>
          </a:p>
        </p:txBody>
      </p:sp>
      <p:pic>
        <p:nvPicPr>
          <p:cNvPr id="4" name="Picture 5">
            <a:hlinkClick r:id="rId2"/>
            <a:extLst>
              <a:ext uri="{FF2B5EF4-FFF2-40B4-BE49-F238E27FC236}">
                <a16:creationId xmlns:a16="http://schemas.microsoft.com/office/drawing/2014/main" id="{D9F1A511-7F50-4610-87D6-32C7F4C638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524000"/>
            <a:ext cx="2500313" cy="2971800"/>
          </a:xfrm>
          <a:prstGeom prst="rect">
            <a:avLst/>
          </a:prstGeom>
          <a:noFill/>
          <a:ln w="38100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 Box 4">
            <a:extLst>
              <a:ext uri="{FF2B5EF4-FFF2-40B4-BE49-F238E27FC236}">
                <a16:creationId xmlns:a16="http://schemas.microsoft.com/office/drawing/2014/main" id="{8F5FBDD6-DC8A-4F49-A12B-CF33AAA626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7225" y="4724400"/>
            <a:ext cx="9971018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pt-BR" altLang="pt-BR" sz="2400" b="1" dirty="0">
                <a:latin typeface="Arial" panose="020B0604020202020204" pitchFamily="34" charset="0"/>
              </a:rPr>
              <a:t>1ª Lei de Mendel: </a:t>
            </a:r>
            <a:r>
              <a:rPr lang="pt-BR" altLang="pt-BR" sz="2400" dirty="0">
                <a:latin typeface="Arial" panose="020B0604020202020204" pitchFamily="34" charset="0"/>
              </a:rPr>
              <a:t>“Cada caractere é determinado por um par de fatores que se separam na formação dos gametas, indo um par para cada gameta” </a:t>
            </a:r>
          </a:p>
        </p:txBody>
      </p:sp>
      <p:sp>
        <p:nvSpPr>
          <p:cNvPr id="6" name="Text Box 4">
            <a:extLst>
              <a:ext uri="{FF2B5EF4-FFF2-40B4-BE49-F238E27FC236}">
                <a16:creationId xmlns:a16="http://schemas.microsoft.com/office/drawing/2014/main" id="{1664BE9B-7252-46E4-AB98-A2E67E7765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92475" y="1524000"/>
            <a:ext cx="7335768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pt-BR" altLang="pt-BR" sz="2400" b="1" dirty="0">
                <a:latin typeface="Arial" panose="020B0604020202020204" pitchFamily="34" charset="0"/>
              </a:rPr>
              <a:t>Mendel </a:t>
            </a:r>
            <a:r>
              <a:rPr lang="pt-BR" altLang="pt-BR" sz="2400" dirty="0">
                <a:latin typeface="Arial" panose="020B0604020202020204" pitchFamily="34" charset="0"/>
              </a:rPr>
              <a:t>observando as ervilhas, verificou que haviam “variações” nas características, e que essas características se transmitiam de pai para filho.  </a:t>
            </a:r>
          </a:p>
        </p:txBody>
      </p:sp>
    </p:spTree>
    <p:extLst>
      <p:ext uri="{BB962C8B-B14F-4D97-AF65-F5344CB8AC3E}">
        <p14:creationId xmlns:p14="http://schemas.microsoft.com/office/powerpoint/2010/main" val="40130054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rredondar Retângulo em um Canto Diagonal 9">
            <a:extLst>
              <a:ext uri="{FF2B5EF4-FFF2-40B4-BE49-F238E27FC236}">
                <a16:creationId xmlns:a16="http://schemas.microsoft.com/office/drawing/2014/main" id="{4A548A4D-679A-408E-9629-AB686CAE7D0F}"/>
              </a:ext>
            </a:extLst>
          </p:cNvPr>
          <p:cNvSpPr/>
          <p:nvPr/>
        </p:nvSpPr>
        <p:spPr>
          <a:xfrm>
            <a:off x="381000" y="228600"/>
            <a:ext cx="11125200" cy="6248400"/>
          </a:xfrm>
          <a:prstGeom prst="round2Diag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pt-BR"/>
          </a:p>
        </p:txBody>
      </p:sp>
      <p:sp>
        <p:nvSpPr>
          <p:cNvPr id="3" name="AutoShape 2">
            <a:extLst>
              <a:ext uri="{FF2B5EF4-FFF2-40B4-BE49-F238E27FC236}">
                <a16:creationId xmlns:a16="http://schemas.microsoft.com/office/drawing/2014/main" id="{6BAD4D33-2B89-46BB-BA3F-F22523978346}"/>
              </a:ext>
            </a:extLst>
          </p:cNvPr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pt-BR" altLang="pt-BR" b="1">
                <a:solidFill>
                  <a:schemeClr val="tx2"/>
                </a:solidFill>
              </a:rPr>
              <a:t>1ª lei de Mendel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9519F46-221B-4254-9585-BACD95AA09DA}"/>
              </a:ext>
            </a:extLst>
          </p:cNvPr>
          <p:cNvSpPr txBox="1">
            <a:spLocks/>
          </p:cNvSpPr>
          <p:nvPr/>
        </p:nvSpPr>
        <p:spPr>
          <a:xfrm>
            <a:off x="457200" y="1447800"/>
            <a:ext cx="8229600" cy="114300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pt-BR" altLang="pt-BR"/>
              <a:t>Experimento das ervilhas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889BAA5B-96C4-4980-8336-48FC3677A45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0400" y="2402146"/>
            <a:ext cx="1981200" cy="132245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2F9D71FE-F014-4E42-BAF8-3FBD69940F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2389573"/>
            <a:ext cx="2514600" cy="18859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27BA0649-A1B1-4158-8C6F-671740FEC361}"/>
              </a:ext>
            </a:extLst>
          </p:cNvPr>
          <p:cNvSpPr txBox="1"/>
          <p:nvPr/>
        </p:nvSpPr>
        <p:spPr>
          <a:xfrm>
            <a:off x="838200" y="4800600"/>
            <a:ext cx="2971800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pt-BR" b="1" dirty="0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Ervilhas verdes</a:t>
            </a:r>
          </a:p>
        </p:txBody>
      </p:sp>
      <p:sp>
        <p:nvSpPr>
          <p:cNvPr id="8" name="CaixaDeTexto 12">
            <a:extLst>
              <a:ext uri="{FF2B5EF4-FFF2-40B4-BE49-F238E27FC236}">
                <a16:creationId xmlns:a16="http://schemas.microsoft.com/office/drawing/2014/main" id="{356B3F15-C3AD-40B1-90D3-77BEED96CB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24400" y="6142038"/>
            <a:ext cx="29718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800" b="1">
                <a:solidFill>
                  <a:srgbClr val="FFC000"/>
                </a:solidFill>
                <a:latin typeface="Arial" panose="020B0604020202020204" pitchFamily="34" charset="0"/>
              </a:rPr>
              <a:t>Ervilhas amarelas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1A3C6BA2-C24C-4F35-A8B1-36602178640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5498" y="4343400"/>
            <a:ext cx="1547502" cy="84145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84946528-EC38-4467-8538-C13E0CC1CDD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4550" y="4087635"/>
            <a:ext cx="2851052" cy="19007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15A04022-1348-4C68-B1FA-F333C12FF48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9249" y="1169110"/>
            <a:ext cx="2134158" cy="202406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id="{51CFA779-A2BC-4255-98B0-97D50B5A266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15188" y="2824163"/>
            <a:ext cx="1524000" cy="10175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353215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rredondar Retângulo em um Canto Diagonal 9">
            <a:extLst>
              <a:ext uri="{FF2B5EF4-FFF2-40B4-BE49-F238E27FC236}">
                <a16:creationId xmlns:a16="http://schemas.microsoft.com/office/drawing/2014/main" id="{FD837FA8-2245-433F-A966-D729AC77839A}"/>
              </a:ext>
            </a:extLst>
          </p:cNvPr>
          <p:cNvSpPr/>
          <p:nvPr/>
        </p:nvSpPr>
        <p:spPr>
          <a:xfrm>
            <a:off x="381000" y="228600"/>
            <a:ext cx="11303000" cy="6248400"/>
          </a:xfrm>
          <a:prstGeom prst="round2Diag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pt-BR"/>
          </a:p>
        </p:txBody>
      </p:sp>
      <p:sp>
        <p:nvSpPr>
          <p:cNvPr id="3" name="AutoShape 2">
            <a:extLst>
              <a:ext uri="{FF2B5EF4-FFF2-40B4-BE49-F238E27FC236}">
                <a16:creationId xmlns:a16="http://schemas.microsoft.com/office/drawing/2014/main" id="{534BD72C-F62A-4B86-82D2-0667B13626EE}"/>
              </a:ext>
            </a:extLst>
          </p:cNvPr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pt-BR" altLang="pt-BR" b="1">
                <a:solidFill>
                  <a:schemeClr val="tx2"/>
                </a:solidFill>
              </a:rPr>
              <a:t>1ª lei de Mendel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0E786C9-2EAD-48B1-9757-56D4A3AD87B9}"/>
              </a:ext>
            </a:extLst>
          </p:cNvPr>
          <p:cNvSpPr txBox="1">
            <a:spLocks/>
          </p:cNvSpPr>
          <p:nvPr/>
        </p:nvSpPr>
        <p:spPr>
          <a:xfrm>
            <a:off x="457200" y="1447800"/>
            <a:ext cx="8229600" cy="114300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pt-BR" altLang="pt-BR"/>
              <a:t>Experimento com ervilhas: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4F3F2067-2E59-40EB-B6F2-5F35C22EEC75}"/>
              </a:ext>
            </a:extLst>
          </p:cNvPr>
          <p:cNvSpPr txBox="1"/>
          <p:nvPr/>
        </p:nvSpPr>
        <p:spPr>
          <a:xfrm>
            <a:off x="2221879" y="2525711"/>
            <a:ext cx="3962400" cy="5222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pt-BR" sz="2800" b="1" dirty="0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Ervilhas verdes</a:t>
            </a:r>
          </a:p>
        </p:txBody>
      </p:sp>
      <p:sp>
        <p:nvSpPr>
          <p:cNvPr id="6" name="CaixaDeTexto 12">
            <a:extLst>
              <a:ext uri="{FF2B5EF4-FFF2-40B4-BE49-F238E27FC236}">
                <a16:creationId xmlns:a16="http://schemas.microsoft.com/office/drawing/2014/main" id="{69BE83E4-524E-40D4-BA64-178B80F691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00279" y="2524124"/>
            <a:ext cx="39624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2800" b="1" dirty="0">
                <a:solidFill>
                  <a:srgbClr val="FFC000"/>
                </a:solidFill>
                <a:latin typeface="Arial" panose="020B0604020202020204" pitchFamily="34" charset="0"/>
              </a:rPr>
              <a:t>Ervilhas amarelas</a:t>
            </a:r>
          </a:p>
        </p:txBody>
      </p:sp>
      <p:sp>
        <p:nvSpPr>
          <p:cNvPr id="7" name="Multiplicar 10">
            <a:extLst>
              <a:ext uri="{FF2B5EF4-FFF2-40B4-BE49-F238E27FC236}">
                <a16:creationId xmlns:a16="http://schemas.microsoft.com/office/drawing/2014/main" id="{9A5FC12E-370C-43F5-AAEA-7DFF8DF8E0AB}"/>
              </a:ext>
            </a:extLst>
          </p:cNvPr>
          <p:cNvSpPr/>
          <p:nvPr/>
        </p:nvSpPr>
        <p:spPr>
          <a:xfrm>
            <a:off x="5729909" y="2468561"/>
            <a:ext cx="990600" cy="635000"/>
          </a:xfrm>
          <a:prstGeom prst="mathMultiply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pt-BR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26D55ED5-C186-400C-A2EE-71E392095CA2}"/>
              </a:ext>
            </a:extLst>
          </p:cNvPr>
          <p:cNvSpPr txBox="1"/>
          <p:nvPr/>
        </p:nvSpPr>
        <p:spPr>
          <a:xfrm>
            <a:off x="4051300" y="3512073"/>
            <a:ext cx="3962400" cy="9540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pt-BR" sz="2800" b="1" dirty="0">
                <a:latin typeface="Arial" charset="0"/>
                <a:cs typeface="Arial" charset="0"/>
              </a:rPr>
              <a:t>Obteve somente:</a:t>
            </a:r>
            <a:r>
              <a:rPr lang="pt-BR" sz="2800" b="1" dirty="0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 </a:t>
            </a:r>
          </a:p>
          <a:p>
            <a:pPr algn="ctr" eaLnBrk="1" hangingPunct="1">
              <a:defRPr/>
            </a:pPr>
            <a:r>
              <a:rPr lang="pt-BR" sz="2800" b="1" dirty="0">
                <a:solidFill>
                  <a:srgbClr val="FFC000"/>
                </a:solidFill>
                <a:latin typeface="Arial" charset="0"/>
                <a:cs typeface="Arial" charset="0"/>
              </a:rPr>
              <a:t>Ervilhas amarelas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AB0DE094-30AB-42F1-86D9-4B11D47C21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7989" y="4466161"/>
            <a:ext cx="2344021" cy="127456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0" name="Rectangle 3">
            <a:extLst>
              <a:ext uri="{FF2B5EF4-FFF2-40B4-BE49-F238E27FC236}">
                <a16:creationId xmlns:a16="http://schemas.microsoft.com/office/drawing/2014/main" id="{27E7E0D4-B236-480A-ADA3-951B9641A0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8000" y="4724400"/>
            <a:ext cx="8128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pt-BR" altLang="pt-BR" sz="2800"/>
              <a:t>Obteve resultados semelhantes após várias repetições. </a:t>
            </a:r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09891C98-9A37-4BE5-82BC-0D74F537DE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5605" y="228600"/>
            <a:ext cx="2031609" cy="135440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9831222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rredondar Retângulo em um Canto Diagonal 9">
            <a:extLst>
              <a:ext uri="{FF2B5EF4-FFF2-40B4-BE49-F238E27FC236}">
                <a16:creationId xmlns:a16="http://schemas.microsoft.com/office/drawing/2014/main" id="{AB11C555-F56B-4851-96F2-D25A855324CE}"/>
              </a:ext>
            </a:extLst>
          </p:cNvPr>
          <p:cNvSpPr/>
          <p:nvPr/>
        </p:nvSpPr>
        <p:spPr>
          <a:xfrm>
            <a:off x="2037522" y="304800"/>
            <a:ext cx="8382000" cy="6248400"/>
          </a:xfrm>
          <a:prstGeom prst="round2Diag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pt-BR"/>
          </a:p>
        </p:txBody>
      </p:sp>
      <p:sp>
        <p:nvSpPr>
          <p:cNvPr id="3" name="AutoShape 2">
            <a:extLst>
              <a:ext uri="{FF2B5EF4-FFF2-40B4-BE49-F238E27FC236}">
                <a16:creationId xmlns:a16="http://schemas.microsoft.com/office/drawing/2014/main" id="{76112561-8B99-420F-8A47-B4660307D670}"/>
              </a:ext>
            </a:extLst>
          </p:cNvPr>
          <p:cNvSpPr txBox="1">
            <a:spLocks/>
          </p:cNvSpPr>
          <p:nvPr/>
        </p:nvSpPr>
        <p:spPr>
          <a:xfrm>
            <a:off x="2113722" y="350838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pt-BR" altLang="pt-BR" b="1">
                <a:solidFill>
                  <a:schemeClr val="tx2"/>
                </a:solidFill>
              </a:rPr>
              <a:t>1ª lei de Mendel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F2FCACF-BB7B-4AA2-A618-5F12354C6DA6}"/>
              </a:ext>
            </a:extLst>
          </p:cNvPr>
          <p:cNvSpPr txBox="1">
            <a:spLocks/>
          </p:cNvSpPr>
          <p:nvPr/>
        </p:nvSpPr>
        <p:spPr>
          <a:xfrm>
            <a:off x="2113722" y="1524000"/>
            <a:ext cx="8229600" cy="114300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pt-BR" altLang="pt-BR"/>
              <a:t>Experimento com ervilhas:</a:t>
            </a:r>
          </a:p>
        </p:txBody>
      </p:sp>
      <p:sp>
        <p:nvSpPr>
          <p:cNvPr id="5" name="CaixaDeTexto 3">
            <a:extLst>
              <a:ext uri="{FF2B5EF4-FFF2-40B4-BE49-F238E27FC236}">
                <a16:creationId xmlns:a16="http://schemas.microsoft.com/office/drawing/2014/main" id="{D8B01042-209C-40D6-8B70-AC00DBA7F3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760" y="2519363"/>
            <a:ext cx="798036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2400" b="1">
                <a:latin typeface="Arial" panose="020B0604020202020204" pitchFamily="34" charset="0"/>
              </a:rPr>
              <a:t>Por que Mendel obteve somente </a:t>
            </a:r>
            <a:r>
              <a:rPr lang="pt-BR" altLang="pt-BR" sz="2400" b="1">
                <a:solidFill>
                  <a:srgbClr val="FFC000"/>
                </a:solidFill>
                <a:latin typeface="Arial" panose="020B0604020202020204" pitchFamily="34" charset="0"/>
              </a:rPr>
              <a:t>Ervilhas amarelas</a:t>
            </a:r>
            <a:r>
              <a:rPr lang="pt-BR" altLang="pt-BR" sz="2400" b="1">
                <a:latin typeface="Arial" panose="020B0604020202020204" pitchFamily="34" charset="0"/>
              </a:rPr>
              <a:t>?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B2277E68-4A2F-4DA8-9569-8540AD7E8D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4122" y="4531750"/>
            <a:ext cx="2344021" cy="127456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712DDDF5-5545-4FB3-BFAD-9D28F275DF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7122" y="3581400"/>
            <a:ext cx="2851052" cy="19007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5736930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rredondar Retângulo em um Canto Diagonal 9">
            <a:extLst>
              <a:ext uri="{FF2B5EF4-FFF2-40B4-BE49-F238E27FC236}">
                <a16:creationId xmlns:a16="http://schemas.microsoft.com/office/drawing/2014/main" id="{24F25E06-891A-4E8E-BC73-AA836F9846DF}"/>
              </a:ext>
            </a:extLst>
          </p:cNvPr>
          <p:cNvSpPr/>
          <p:nvPr/>
        </p:nvSpPr>
        <p:spPr>
          <a:xfrm>
            <a:off x="1905000" y="162339"/>
            <a:ext cx="8382000" cy="6248400"/>
          </a:xfrm>
          <a:prstGeom prst="round2Diag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pt-BR"/>
          </a:p>
        </p:txBody>
      </p:sp>
      <p:sp>
        <p:nvSpPr>
          <p:cNvPr id="3" name="AutoShape 2">
            <a:extLst>
              <a:ext uri="{FF2B5EF4-FFF2-40B4-BE49-F238E27FC236}">
                <a16:creationId xmlns:a16="http://schemas.microsoft.com/office/drawing/2014/main" id="{33C26ADB-2ACF-40B9-A1EA-E0619C7BE572}"/>
              </a:ext>
            </a:extLst>
          </p:cNvPr>
          <p:cNvSpPr txBox="1">
            <a:spLocks/>
          </p:cNvSpPr>
          <p:nvPr/>
        </p:nvSpPr>
        <p:spPr>
          <a:xfrm>
            <a:off x="1981200" y="208377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pt-BR" altLang="pt-BR" b="1">
                <a:solidFill>
                  <a:schemeClr val="tx2"/>
                </a:solidFill>
              </a:rPr>
              <a:t>1ª lei de Mendel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B943883-025C-48BA-BCF7-1AA981D3C42E}"/>
              </a:ext>
            </a:extLst>
          </p:cNvPr>
          <p:cNvSpPr txBox="1">
            <a:spLocks/>
          </p:cNvSpPr>
          <p:nvPr/>
        </p:nvSpPr>
        <p:spPr>
          <a:xfrm>
            <a:off x="1981200" y="1381539"/>
            <a:ext cx="8229600" cy="114300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pt-BR" altLang="pt-BR"/>
              <a:t>Experimento com ervilhas: Mendel fez um novo experimento:</a:t>
            </a:r>
          </a:p>
        </p:txBody>
      </p:sp>
      <p:sp>
        <p:nvSpPr>
          <p:cNvPr id="5" name="CaixaDeTexto 3">
            <a:extLst>
              <a:ext uri="{FF2B5EF4-FFF2-40B4-BE49-F238E27FC236}">
                <a16:creationId xmlns:a16="http://schemas.microsoft.com/office/drawing/2014/main" id="{19018FB3-213C-4DF8-B168-D848EAC167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87575" y="2534064"/>
            <a:ext cx="36036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2800" b="1">
                <a:solidFill>
                  <a:srgbClr val="FFC000"/>
                </a:solidFill>
                <a:latin typeface="Arial" panose="020B0604020202020204" pitchFamily="34" charset="0"/>
              </a:rPr>
              <a:t>Ervilhas amarelas</a:t>
            </a:r>
          </a:p>
        </p:txBody>
      </p:sp>
      <p:sp>
        <p:nvSpPr>
          <p:cNvPr id="6" name="Multiplicar 10">
            <a:extLst>
              <a:ext uri="{FF2B5EF4-FFF2-40B4-BE49-F238E27FC236}">
                <a16:creationId xmlns:a16="http://schemas.microsoft.com/office/drawing/2014/main" id="{6821D725-2933-40B8-90A5-18CBCA27CFA1}"/>
              </a:ext>
            </a:extLst>
          </p:cNvPr>
          <p:cNvSpPr/>
          <p:nvPr/>
        </p:nvSpPr>
        <p:spPr>
          <a:xfrm>
            <a:off x="5259388" y="2499139"/>
            <a:ext cx="990600" cy="635000"/>
          </a:xfrm>
          <a:prstGeom prst="mathMultiply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pt-BR"/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D34F9386-DD0A-4A24-B794-DC22E1092B9B}"/>
              </a:ext>
            </a:extLst>
          </p:cNvPr>
          <p:cNvSpPr txBox="1"/>
          <p:nvPr/>
        </p:nvSpPr>
        <p:spPr>
          <a:xfrm>
            <a:off x="3797300" y="3469102"/>
            <a:ext cx="4343400" cy="12001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pt-BR" sz="2400" b="1" dirty="0">
                <a:latin typeface="Arial" charset="0"/>
                <a:cs typeface="Arial" charset="0"/>
              </a:rPr>
              <a:t>Obteve 4 ervilhas: </a:t>
            </a:r>
            <a:endParaRPr lang="pt-BR" sz="2400" b="1" dirty="0">
              <a:solidFill>
                <a:schemeClr val="accent3">
                  <a:lumMod val="75000"/>
                </a:schemeClr>
              </a:solidFill>
              <a:latin typeface="Arial" charset="0"/>
              <a:cs typeface="Arial" charset="0"/>
            </a:endParaRPr>
          </a:p>
          <a:p>
            <a:pPr algn="ctr" eaLnBrk="1" hangingPunct="1">
              <a:defRPr/>
            </a:pPr>
            <a:r>
              <a:rPr lang="pt-BR" sz="2400" b="1" dirty="0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 </a:t>
            </a:r>
            <a:r>
              <a:rPr lang="pt-BR" sz="2400" b="1" dirty="0">
                <a:solidFill>
                  <a:srgbClr val="FFC000"/>
                </a:solidFill>
                <a:latin typeface="Arial" charset="0"/>
                <a:cs typeface="Arial" charset="0"/>
              </a:rPr>
              <a:t>3</a:t>
            </a:r>
            <a:r>
              <a:rPr lang="pt-BR" sz="2400" b="1" dirty="0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 </a:t>
            </a:r>
            <a:r>
              <a:rPr lang="pt-BR" sz="2400" b="1" dirty="0">
                <a:solidFill>
                  <a:srgbClr val="FFC000"/>
                </a:solidFill>
                <a:latin typeface="Arial" charset="0"/>
                <a:cs typeface="Arial" charset="0"/>
              </a:rPr>
              <a:t>Ervilhas amarelas</a:t>
            </a:r>
            <a:endParaRPr lang="pt-BR" sz="2400" b="1" dirty="0">
              <a:solidFill>
                <a:schemeClr val="accent3">
                  <a:lumMod val="75000"/>
                </a:schemeClr>
              </a:solidFill>
              <a:latin typeface="Arial" charset="0"/>
              <a:cs typeface="Arial" charset="0"/>
            </a:endParaRPr>
          </a:p>
          <a:p>
            <a:pPr algn="ctr" eaLnBrk="1" hangingPunct="1">
              <a:defRPr/>
            </a:pPr>
            <a:r>
              <a:rPr lang="pt-BR" sz="2400" b="1" dirty="0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1</a:t>
            </a:r>
            <a:r>
              <a:rPr lang="pt-BR" sz="2400" b="1" dirty="0">
                <a:solidFill>
                  <a:srgbClr val="FFC000"/>
                </a:solidFill>
                <a:latin typeface="Arial" charset="0"/>
                <a:cs typeface="Arial" charset="0"/>
              </a:rPr>
              <a:t> </a:t>
            </a:r>
            <a:r>
              <a:rPr lang="pt-BR" sz="2400" b="1" dirty="0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Ervilhas verdes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B9804781-FBFD-4567-8FFA-D1D56CD508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3400" y="5136178"/>
            <a:ext cx="2344021" cy="127456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9" name="CaixaDeTexto 16">
            <a:extLst>
              <a:ext uri="{FF2B5EF4-FFF2-40B4-BE49-F238E27FC236}">
                <a16:creationId xmlns:a16="http://schemas.microsoft.com/office/drawing/2014/main" id="{768E1871-00DD-4F1F-AFBF-918E80D353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61088" y="2611852"/>
            <a:ext cx="397351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2800" b="1">
                <a:solidFill>
                  <a:srgbClr val="FFC000"/>
                </a:solidFill>
                <a:latin typeface="Arial" panose="020B0604020202020204" pitchFamily="34" charset="0"/>
              </a:rPr>
              <a:t>Ervilhas amarelas</a:t>
            </a:r>
          </a:p>
        </p:txBody>
      </p:sp>
    </p:spTree>
    <p:extLst>
      <p:ext uri="{BB962C8B-B14F-4D97-AF65-F5344CB8AC3E}">
        <p14:creationId xmlns:p14="http://schemas.microsoft.com/office/powerpoint/2010/main" val="192633315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rredondar Retângulo em um Canto Diagonal 9">
            <a:extLst>
              <a:ext uri="{FF2B5EF4-FFF2-40B4-BE49-F238E27FC236}">
                <a16:creationId xmlns:a16="http://schemas.microsoft.com/office/drawing/2014/main" id="{EC31EA27-40D5-404E-8F05-E46B6804B0D6}"/>
              </a:ext>
            </a:extLst>
          </p:cNvPr>
          <p:cNvSpPr/>
          <p:nvPr/>
        </p:nvSpPr>
        <p:spPr>
          <a:xfrm>
            <a:off x="1905000" y="175591"/>
            <a:ext cx="8382000" cy="6248400"/>
          </a:xfrm>
          <a:prstGeom prst="round2Diag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pt-BR"/>
          </a:p>
        </p:txBody>
      </p:sp>
      <p:sp>
        <p:nvSpPr>
          <p:cNvPr id="3" name="AutoShape 2">
            <a:extLst>
              <a:ext uri="{FF2B5EF4-FFF2-40B4-BE49-F238E27FC236}">
                <a16:creationId xmlns:a16="http://schemas.microsoft.com/office/drawing/2014/main" id="{012F2D7A-0332-4BFC-8575-B058AB1C58D4}"/>
              </a:ext>
            </a:extLst>
          </p:cNvPr>
          <p:cNvSpPr txBox="1">
            <a:spLocks/>
          </p:cNvSpPr>
          <p:nvPr/>
        </p:nvSpPr>
        <p:spPr>
          <a:xfrm>
            <a:off x="1981200" y="221629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pt-BR" altLang="pt-BR" b="1">
                <a:solidFill>
                  <a:schemeClr val="tx2"/>
                </a:solidFill>
              </a:rPr>
              <a:t>1ª lei de Mendel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2A5E853-3A7A-4FA1-9CB8-FC7B33993257}"/>
              </a:ext>
            </a:extLst>
          </p:cNvPr>
          <p:cNvSpPr txBox="1">
            <a:spLocks/>
          </p:cNvSpPr>
          <p:nvPr/>
        </p:nvSpPr>
        <p:spPr>
          <a:xfrm>
            <a:off x="1981200" y="1394791"/>
            <a:ext cx="8229600" cy="114300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pt-BR" altLang="pt-BR"/>
              <a:t>Experimento com ervilhas: Mendel fez um novo experimento:</a:t>
            </a:r>
          </a:p>
        </p:txBody>
      </p:sp>
      <p:sp>
        <p:nvSpPr>
          <p:cNvPr id="5" name="CaixaDeTexto 3">
            <a:extLst>
              <a:ext uri="{FF2B5EF4-FFF2-40B4-BE49-F238E27FC236}">
                <a16:creationId xmlns:a16="http://schemas.microsoft.com/office/drawing/2014/main" id="{1A86D1DA-5D41-45B5-88E6-6602BA6FA9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00263" y="2574304"/>
            <a:ext cx="80994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2800" b="1">
                <a:solidFill>
                  <a:srgbClr val="FFC000"/>
                </a:solidFill>
                <a:latin typeface="Arial" panose="020B0604020202020204" pitchFamily="34" charset="0"/>
              </a:rPr>
              <a:t>Ervilhas amarelas </a:t>
            </a:r>
            <a:r>
              <a:rPr lang="pt-BR" altLang="pt-BR" sz="2800" b="1">
                <a:latin typeface="Arial" panose="020B0604020202020204" pitchFamily="34" charset="0"/>
                <a:sym typeface="Wingdings" panose="05000000000000000000" pitchFamily="2" charset="2"/>
              </a:rPr>
              <a:t></a:t>
            </a:r>
            <a:r>
              <a:rPr lang="pt-BR" altLang="pt-BR" sz="2800" b="1">
                <a:solidFill>
                  <a:srgbClr val="FFC000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pt-BR" altLang="pt-BR" sz="2800" b="1">
                <a:latin typeface="Arial" panose="020B0604020202020204" pitchFamily="34" charset="0"/>
                <a:sym typeface="Wingdings" panose="05000000000000000000" pitchFamily="2" charset="2"/>
              </a:rPr>
              <a:t>Característica dominante</a:t>
            </a:r>
            <a:endParaRPr lang="pt-BR" altLang="pt-BR" sz="2800" b="1">
              <a:latin typeface="Arial" panose="020B0604020202020204" pitchFamily="34" charset="0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2EAA393D-DEE5-41CA-B84C-8D309C429BEA}"/>
              </a:ext>
            </a:extLst>
          </p:cNvPr>
          <p:cNvSpPr txBox="1"/>
          <p:nvPr/>
        </p:nvSpPr>
        <p:spPr>
          <a:xfrm>
            <a:off x="2057400" y="3071191"/>
            <a:ext cx="8099425" cy="9540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pt-BR" sz="2800" b="1" dirty="0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rPr>
              <a:t>Ervilhas verdes </a:t>
            </a:r>
            <a:r>
              <a:rPr lang="pt-BR" sz="2800" b="1" dirty="0">
                <a:latin typeface="Arial" charset="0"/>
                <a:cs typeface="Arial" charset="0"/>
                <a:sym typeface="Wingdings" pitchFamily="2" charset="2"/>
              </a:rPr>
              <a:t> Característica recessiva</a:t>
            </a:r>
            <a:r>
              <a:rPr lang="pt-BR" sz="2800" b="1" dirty="0">
                <a:solidFill>
                  <a:srgbClr val="FFC000"/>
                </a:solidFill>
                <a:latin typeface="Arial" charset="0"/>
                <a:cs typeface="Arial" charset="0"/>
                <a:sym typeface="Wingdings" pitchFamily="2" charset="2"/>
              </a:rPr>
              <a:t> </a:t>
            </a:r>
            <a:endParaRPr lang="pt-BR" sz="2800" b="1" dirty="0">
              <a:solidFill>
                <a:srgbClr val="FFC000"/>
              </a:solidFill>
              <a:latin typeface="Arial" charset="0"/>
              <a:cs typeface="Arial" charset="0"/>
            </a:endParaRPr>
          </a:p>
          <a:p>
            <a:pPr algn="ctr" eaLnBrk="1" hangingPunct="1">
              <a:defRPr/>
            </a:pPr>
            <a:endParaRPr lang="pt-BR" sz="2800" b="1" dirty="0">
              <a:solidFill>
                <a:schemeClr val="accent3">
                  <a:lumMod val="75000"/>
                </a:schemeClr>
              </a:solidFill>
              <a:latin typeface="Arial" charset="0"/>
              <a:cs typeface="Arial" charset="0"/>
            </a:endParaRP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A2D5C5D9-D79E-4B8E-8B60-9FA89FA273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3400" y="5149430"/>
            <a:ext cx="2344021" cy="127456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8707029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rredondar Retângulo em um Canto Diagonal 23">
            <a:extLst>
              <a:ext uri="{FF2B5EF4-FFF2-40B4-BE49-F238E27FC236}">
                <a16:creationId xmlns:a16="http://schemas.microsoft.com/office/drawing/2014/main" id="{0C6EB8EB-263C-4314-AD49-641B70E9A8F2}"/>
              </a:ext>
            </a:extLst>
          </p:cNvPr>
          <p:cNvSpPr/>
          <p:nvPr/>
        </p:nvSpPr>
        <p:spPr>
          <a:xfrm>
            <a:off x="2196548" y="149087"/>
            <a:ext cx="8382000" cy="6248400"/>
          </a:xfrm>
          <a:prstGeom prst="round2Diag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pt-BR"/>
          </a:p>
        </p:txBody>
      </p:sp>
      <p:sp>
        <p:nvSpPr>
          <p:cNvPr id="3" name="AutoShape 2">
            <a:extLst>
              <a:ext uri="{FF2B5EF4-FFF2-40B4-BE49-F238E27FC236}">
                <a16:creationId xmlns:a16="http://schemas.microsoft.com/office/drawing/2014/main" id="{FE962505-93BF-485A-9E4C-C3FE74BB233E}"/>
              </a:ext>
            </a:extLst>
          </p:cNvPr>
          <p:cNvSpPr txBox="1">
            <a:spLocks/>
          </p:cNvSpPr>
          <p:nvPr/>
        </p:nvSpPr>
        <p:spPr>
          <a:xfrm>
            <a:off x="2577548" y="149087"/>
            <a:ext cx="79248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pt-BR" altLang="pt-BR" b="1">
                <a:solidFill>
                  <a:schemeClr val="tx2"/>
                </a:solidFill>
              </a:rPr>
              <a:t>1ª lei de Mendel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3AE2012-EFD3-4DF8-83B6-4533E5ABD4E5}"/>
              </a:ext>
            </a:extLst>
          </p:cNvPr>
          <p:cNvSpPr txBox="1">
            <a:spLocks/>
          </p:cNvSpPr>
          <p:nvPr/>
        </p:nvSpPr>
        <p:spPr>
          <a:xfrm>
            <a:off x="2577548" y="1328600"/>
            <a:ext cx="6934200" cy="60960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pt-BR" altLang="pt-BR" sz="2800"/>
              <a:t>Esquemas de cruzamentos: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06EC7DAE-EB42-448A-9C58-4591D48AAE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6748" y="1901687"/>
            <a:ext cx="4876800" cy="4318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493005055"/>
      </p:ext>
    </p:extLst>
  </p:cSld>
  <p:clrMapOvr>
    <a:masterClrMapping/>
  </p:clrMapOvr>
</p:sld>
</file>

<file path=ppt/theme/theme1.xml><?xml version="1.0" encoding="utf-8"?>
<a:theme xmlns:a="http://schemas.openxmlformats.org/drawingml/2006/main" name="Gotícula">
  <a:themeElements>
    <a:clrScheme name="Gotícula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Gotícula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otícula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TM04033925[[fn=Gotícula]]</Template>
  <TotalTime>178</TotalTime>
  <Words>465</Words>
  <Application>Microsoft Office PowerPoint</Application>
  <PresentationFormat>Widescreen</PresentationFormat>
  <Paragraphs>80</Paragraphs>
  <Slides>17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17</vt:i4>
      </vt:variant>
    </vt:vector>
  </HeadingPairs>
  <TitlesOfParts>
    <vt:vector size="20" baseType="lpstr">
      <vt:lpstr>Arial</vt:lpstr>
      <vt:lpstr>Tw Cen MT</vt:lpstr>
      <vt:lpstr>Gotícula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José Marcondes Gomes Felix</dc:creator>
  <cp:lastModifiedBy>José Marcondes Gomes Felix</cp:lastModifiedBy>
  <cp:revision>18</cp:revision>
  <dcterms:created xsi:type="dcterms:W3CDTF">2019-08-05T11:19:58Z</dcterms:created>
  <dcterms:modified xsi:type="dcterms:W3CDTF">2026-06-11T19:50:12Z</dcterms:modified>
</cp:coreProperties>
</file>