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1" r:id="rId2"/>
    <p:sldId id="2562" r:id="rId3"/>
    <p:sldId id="2563" r:id="rId4"/>
    <p:sldId id="2564" r:id="rId5"/>
    <p:sldId id="2565" r:id="rId6"/>
    <p:sldId id="2566" r:id="rId7"/>
    <p:sldId id="2567" r:id="rId8"/>
    <p:sldId id="2568" r:id="rId9"/>
    <p:sldId id="2569" r:id="rId10"/>
    <p:sldId id="2570" r:id="rId11"/>
    <p:sldId id="2571" r:id="rId12"/>
    <p:sldId id="2572" r:id="rId13"/>
    <p:sldId id="2573" r:id="rId14"/>
    <p:sldId id="2574" r:id="rId15"/>
    <p:sldId id="2575" r:id="rId16"/>
    <p:sldId id="2576" r:id="rId17"/>
    <p:sldId id="2577" r:id="rId18"/>
    <p:sldId id="2578" r:id="rId19"/>
    <p:sldId id="2579" r:id="rId20"/>
    <p:sldId id="2580" r:id="rId21"/>
    <p:sldId id="2581" r:id="rId22"/>
    <p:sldId id="2582" r:id="rId23"/>
    <p:sldId id="2583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arboidratos: Tipos, Funções e Importância na Alimentação" id="{DD9FE1B1-C6BD-40A1-8BFF-4B41CA356154}">
          <p14:sldIdLst>
            <p14:sldId id="2561"/>
            <p14:sldId id="2562"/>
          </p14:sldIdLst>
        </p14:section>
        <p14:section name="Introdução aos carboidratos" id="{A1B0B99A-1476-4158-9386-F209F18650A6}">
          <p14:sldIdLst>
            <p14:sldId id="2563"/>
            <p14:sldId id="2564"/>
            <p14:sldId id="2565"/>
            <p14:sldId id="2566"/>
          </p14:sldIdLst>
        </p14:section>
        <p14:section name="Tipos de carboidratos" id="{F5CB4F90-A121-41FE-A692-4120BDDAE60A}">
          <p14:sldIdLst>
            <p14:sldId id="2567"/>
            <p14:sldId id="2568"/>
            <p14:sldId id="2569"/>
            <p14:sldId id="2570"/>
          </p14:sldIdLst>
        </p14:section>
        <p14:section name="Funções dos carboidratos no organismo" id="{0ABA9B0C-F79D-4BC2-AE96-9DFB6F4A3CE0}">
          <p14:sldIdLst>
            <p14:sldId id="2571"/>
            <p14:sldId id="2572"/>
            <p14:sldId id="2573"/>
            <p14:sldId id="2574"/>
          </p14:sldIdLst>
        </p14:section>
        <p14:section name="Carboidratos na dieta" id="{ABFE1405-6A5C-421F-B36C-F5492800F4BB}">
          <p14:sldIdLst>
            <p14:sldId id="2575"/>
            <p14:sldId id="2576"/>
            <p14:sldId id="2577"/>
            <p14:sldId id="2578"/>
          </p14:sldIdLst>
        </p14:section>
        <p14:section name="Considerações sobre o consumo de carboidratos" id="{8A73516B-C9D9-4B01-B511-ADD5520BF5B9}">
          <p14:sldIdLst>
            <p14:sldId id="2579"/>
            <p14:sldId id="2580"/>
            <p14:sldId id="2581"/>
            <p14:sldId id="2582"/>
          </p14:sldIdLst>
        </p14:section>
        <p14:section name="Conclusão" id="{7AA29403-38E8-490C-BD98-2F82367EAD99}">
          <p14:sldIdLst>
            <p14:sldId id="258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129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7F195C-AF9A-4593-A3E2-572B2B30614C}" type="doc">
      <dgm:prSet loTypeId="urn:microsoft.com/office/officeart/2024/3/layout/verticalVisualTextBlock1" loCatId="Picture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pt-BR"/>
        </a:p>
      </dgm:t>
    </dgm:pt>
    <dgm:pt modelId="{6B0FCA8A-4B89-40FC-902F-90DDFEF0CFA0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Monossacarídeos</a:t>
          </a:r>
        </a:p>
      </dgm:t>
    </dgm:pt>
    <dgm:pt modelId="{176AC972-6483-442E-8FB8-08DD34190606}" type="parTrans" cxnId="{2717603C-66FD-45EA-80C8-337FDA9AE7F1}">
      <dgm:prSet/>
      <dgm:spPr/>
      <dgm:t>
        <a:bodyPr/>
        <a:lstStyle/>
        <a:p>
          <a:endParaRPr lang="pt-BR"/>
        </a:p>
      </dgm:t>
    </dgm:pt>
    <dgm:pt modelId="{DBC78D58-59EA-4AD8-AEC9-C3CA77342587}" type="sibTrans" cxnId="{2717603C-66FD-45EA-80C8-337FDA9AE7F1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pt-BR"/>
        </a:p>
      </dgm:t>
    </dgm:pt>
    <dgm:pt modelId="{53F2DA66-6AD2-4D07-9F68-9A301484379A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Os monossacarídeos são os carboidratos mais simples, consistindo em uma única molécula de açúcar, como glicose e frutose.</a:t>
          </a:r>
        </a:p>
      </dgm:t>
    </dgm:pt>
    <dgm:pt modelId="{978749F1-40EE-454D-BD9B-4D0ECA15AE7E}" type="parTrans" cxnId="{19B0DAF0-1D02-4139-A4FF-C6C9BDD1ED2A}">
      <dgm:prSet/>
      <dgm:spPr/>
      <dgm:t>
        <a:bodyPr/>
        <a:lstStyle/>
        <a:p>
          <a:endParaRPr lang="pt-BR"/>
        </a:p>
      </dgm:t>
    </dgm:pt>
    <dgm:pt modelId="{EAC99F8A-43B0-4A40-A435-34FCF57A3673}" type="sibTrans" cxnId="{19B0DAF0-1D02-4139-A4FF-C6C9BDD1ED2A}">
      <dgm:prSet/>
      <dgm:spPr/>
      <dgm:t>
        <a:bodyPr/>
        <a:lstStyle/>
        <a:p>
          <a:endParaRPr lang="pt-BR"/>
        </a:p>
      </dgm:t>
    </dgm:pt>
    <dgm:pt modelId="{E5C71CF2-62DC-4406-A6D2-77AE7D13D9EA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 dirty="0"/>
            <a:t>OLIGOSSACARÍDEOS -Dissacarídeos </a:t>
          </a:r>
        </a:p>
      </dgm:t>
    </dgm:pt>
    <dgm:pt modelId="{4855332B-AAF2-44E9-A278-794839390F21}" type="parTrans" cxnId="{817EFB85-1F1E-4F9C-9D4B-CDE41800EC13}">
      <dgm:prSet/>
      <dgm:spPr/>
      <dgm:t>
        <a:bodyPr/>
        <a:lstStyle/>
        <a:p>
          <a:endParaRPr lang="pt-BR"/>
        </a:p>
      </dgm:t>
    </dgm:pt>
    <dgm:pt modelId="{57810113-E537-4A43-BFA4-42347A0B1BC9}" type="sibTrans" cxnId="{817EFB85-1F1E-4F9C-9D4B-CDE41800EC13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pt-BR"/>
        </a:p>
      </dgm:t>
    </dgm:pt>
    <dgm:pt modelId="{0C5A3954-C44F-42FF-B151-78DAACAA2109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Os dissacarídeos são formados pela união de dois monossacarídeos, como a sacarose e a lactose, e são importantes fontes de energia.</a:t>
          </a:r>
        </a:p>
      </dgm:t>
    </dgm:pt>
    <dgm:pt modelId="{D9A6CDBD-F6E3-4B43-B6FC-EC2DCE2025F5}" type="parTrans" cxnId="{2F1E1F58-479C-4EA5-96E7-6D5AED5E9C1E}">
      <dgm:prSet/>
      <dgm:spPr/>
      <dgm:t>
        <a:bodyPr/>
        <a:lstStyle/>
        <a:p>
          <a:endParaRPr lang="pt-BR"/>
        </a:p>
      </dgm:t>
    </dgm:pt>
    <dgm:pt modelId="{2530C649-75A4-4A22-9E22-0298250813B4}" type="sibTrans" cxnId="{2F1E1F58-479C-4EA5-96E7-6D5AED5E9C1E}">
      <dgm:prSet/>
      <dgm:spPr/>
      <dgm:t>
        <a:bodyPr/>
        <a:lstStyle/>
        <a:p>
          <a:endParaRPr lang="pt-BR"/>
        </a:p>
      </dgm:t>
    </dgm:pt>
    <dgm:pt modelId="{AB15B636-5AFD-4CD3-AA4D-8E9F2380445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Polissacarídeos</a:t>
          </a:r>
        </a:p>
      </dgm:t>
    </dgm:pt>
    <dgm:pt modelId="{CA48013B-E9B6-4BAA-B553-3269C9443DE4}" type="parTrans" cxnId="{FD356EFB-7FDB-4B97-9879-F1EE5F84F39A}">
      <dgm:prSet/>
      <dgm:spPr/>
      <dgm:t>
        <a:bodyPr/>
        <a:lstStyle/>
        <a:p>
          <a:endParaRPr lang="pt-BR"/>
        </a:p>
      </dgm:t>
    </dgm:pt>
    <dgm:pt modelId="{43722F15-C363-4D33-9885-22E7CB1E1CA0}" type="sibTrans" cxnId="{FD356EFB-7FDB-4B97-9879-F1EE5F84F39A}">
      <dgm:prSet/>
      <dgm:spPr/>
      <dgm:t>
        <a:bodyPr/>
        <a:lstStyle/>
        <a:p>
          <a:endParaRPr lang="pt-BR"/>
        </a:p>
      </dgm:t>
    </dgm:pt>
    <dgm:pt modelId="{9557AABD-F41D-4338-A2B1-565643A128C7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Os polissacarídeos são carboidratos complexos compostos por longas cadeias de monossacarídeos, como o amido e a celulose.</a:t>
          </a:r>
        </a:p>
      </dgm:t>
    </dgm:pt>
    <dgm:pt modelId="{A2BDC667-EFB2-4104-9839-5ABF345E7A59}" type="parTrans" cxnId="{D31F8843-B447-4B59-949C-16DA264E8E9B}">
      <dgm:prSet/>
      <dgm:spPr/>
      <dgm:t>
        <a:bodyPr/>
        <a:lstStyle/>
        <a:p>
          <a:endParaRPr lang="pt-BR"/>
        </a:p>
      </dgm:t>
    </dgm:pt>
    <dgm:pt modelId="{EFCC0CED-4FAE-40D0-A319-86EFBF1D4FEE}" type="sibTrans" cxnId="{D31F8843-B447-4B59-949C-16DA264E8E9B}">
      <dgm:prSet/>
      <dgm:spPr/>
      <dgm:t>
        <a:bodyPr/>
        <a:lstStyle/>
        <a:p>
          <a:endParaRPr lang="pt-BR"/>
        </a:p>
      </dgm:t>
    </dgm:pt>
    <dgm:pt modelId="{A806DCE5-8552-49AE-A834-EDE76055059C}" type="pres">
      <dgm:prSet presAssocID="{647F195C-AF9A-4593-A3E2-572B2B30614C}" presName="Root" presStyleCnt="0">
        <dgm:presLayoutVars>
          <dgm:dir/>
          <dgm:resizeHandles val="exact"/>
        </dgm:presLayoutVars>
      </dgm:prSet>
      <dgm:spPr/>
    </dgm:pt>
    <dgm:pt modelId="{E9A6CC69-982A-41D3-AB02-4F35CCAE707B}" type="pres">
      <dgm:prSet presAssocID="{6B0FCA8A-4B89-40FC-902F-90DDFEF0CFA0}" presName="Composite" presStyleCnt="0"/>
      <dgm:spPr/>
    </dgm:pt>
    <dgm:pt modelId="{A81EFB34-0CDC-4164-9221-BBB9078EA722}" type="pres">
      <dgm:prSet presAssocID="{6B0FCA8A-4B89-40FC-902F-90DDFEF0CFA0}" presName="Picture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1" r="33609" b="1"/>
          <a:stretch/>
        </a:blipFill>
      </dgm:spPr>
    </dgm:pt>
    <dgm:pt modelId="{B64C5BFA-03D6-4B18-B339-A3784D2D1892}" type="pres">
      <dgm:prSet presAssocID="{6B0FCA8A-4B89-40FC-902F-90DDFEF0CFA0}" presName="Subtitle" presStyleLbl="revTx" presStyleIdx="0" presStyleCnt="6">
        <dgm:presLayoutVars>
          <dgm:chMax val="0"/>
          <dgm:bulletEnabled/>
        </dgm:presLayoutVars>
      </dgm:prSet>
      <dgm:spPr/>
    </dgm:pt>
    <dgm:pt modelId="{AB83E3CC-0699-4378-9FEA-904354201AFE}" type="pres">
      <dgm:prSet presAssocID="{6B0FCA8A-4B89-40FC-902F-90DDFEF0CFA0}" presName="Description" presStyleLbl="revTx" presStyleIdx="1" presStyleCnt="6">
        <dgm:presLayoutVars>
          <dgm:bulletEnabled/>
        </dgm:presLayoutVars>
      </dgm:prSet>
      <dgm:spPr/>
    </dgm:pt>
    <dgm:pt modelId="{39BCA71A-D7D2-4FB0-965E-08CEC4FBA9F5}" type="pres">
      <dgm:prSet presAssocID="{DBC78D58-59EA-4AD8-AEC9-C3CA77342587}" presName="sibTrans" presStyleLbl="sibTrans2D1" presStyleIdx="0" presStyleCnt="0"/>
      <dgm:spPr/>
    </dgm:pt>
    <dgm:pt modelId="{206FAE46-C686-4660-9FD3-570C717B1886}" type="pres">
      <dgm:prSet presAssocID="{E5C71CF2-62DC-4406-A6D2-77AE7D13D9EA}" presName="Composite" presStyleCnt="0"/>
      <dgm:spPr/>
    </dgm:pt>
    <dgm:pt modelId="{23EEAECA-1C5E-4F2F-B5A5-CC22B9DB587E}" type="pres">
      <dgm:prSet presAssocID="{E5C71CF2-62DC-4406-A6D2-77AE7D13D9EA}" presName="Picture" presStyleLbl="nod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5" r="32105" b="1"/>
          <a:stretch/>
        </a:blipFill>
      </dgm:spPr>
      <dgm:extLst>
        <a:ext uri="{E40237B7-FDA0-4F09-8148-C483321AD2D9}">
          <dgm14:cNvPr xmlns:dgm14="http://schemas.microsoft.com/office/drawing/2010/diagram" id="0" name="" descr="Série de hidrocarbonetos. Molécula de benzeno (C6H6) com caminho de recorte"/>
        </a:ext>
      </dgm:extLst>
    </dgm:pt>
    <dgm:pt modelId="{92C04A5D-2E2D-4B04-89BA-0E5FC185DE15}" type="pres">
      <dgm:prSet presAssocID="{E5C71CF2-62DC-4406-A6D2-77AE7D13D9EA}" presName="Subtitle" presStyleLbl="revTx" presStyleIdx="2" presStyleCnt="6">
        <dgm:presLayoutVars>
          <dgm:chMax val="0"/>
          <dgm:bulletEnabled/>
        </dgm:presLayoutVars>
      </dgm:prSet>
      <dgm:spPr/>
    </dgm:pt>
    <dgm:pt modelId="{38AD8E35-5DD7-421C-B4D2-665810A1F65F}" type="pres">
      <dgm:prSet presAssocID="{E5C71CF2-62DC-4406-A6D2-77AE7D13D9EA}" presName="Description" presStyleLbl="revTx" presStyleIdx="3" presStyleCnt="6">
        <dgm:presLayoutVars>
          <dgm:bulletEnabled/>
        </dgm:presLayoutVars>
      </dgm:prSet>
      <dgm:spPr/>
    </dgm:pt>
    <dgm:pt modelId="{1E5BD3E1-3396-4C26-8E24-4201F8844D8C}" type="pres">
      <dgm:prSet presAssocID="{57810113-E537-4A43-BFA4-42347A0B1BC9}" presName="sibTrans" presStyleLbl="sibTrans2D1" presStyleIdx="0" presStyleCnt="0"/>
      <dgm:spPr/>
    </dgm:pt>
    <dgm:pt modelId="{786DBFCD-523D-4324-BD1D-D0E8CEAAD4EC}" type="pres">
      <dgm:prSet presAssocID="{AB15B636-5AFD-4CD3-AA4D-8E9F2380445B}" presName="Composite" presStyleCnt="0"/>
      <dgm:spPr/>
    </dgm:pt>
    <dgm:pt modelId="{5F902605-51DC-402B-8AD1-01B38E0177AF}" type="pres">
      <dgm:prSet presAssocID="{AB15B636-5AFD-4CD3-AA4D-8E9F2380445B}" presName="Picture" presStyleLbl="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4" r="39956"/>
          <a:stretch/>
        </a:blipFill>
      </dgm:spPr>
      <dgm:extLst>
        <a:ext uri="{E40237B7-FDA0-4F09-8148-C483321AD2D9}">
          <dgm14:cNvPr xmlns:dgm14="http://schemas.microsoft.com/office/drawing/2010/diagram" id="0" name="" descr="Uma fileira de alfinetes coloridos"/>
        </a:ext>
      </dgm:extLst>
    </dgm:pt>
    <dgm:pt modelId="{0E5E3FE5-BF0F-49BB-A91C-5DF9A011CD94}" type="pres">
      <dgm:prSet presAssocID="{AB15B636-5AFD-4CD3-AA4D-8E9F2380445B}" presName="Subtitle" presStyleLbl="revTx" presStyleIdx="4" presStyleCnt="6">
        <dgm:presLayoutVars>
          <dgm:chMax val="0"/>
          <dgm:bulletEnabled/>
        </dgm:presLayoutVars>
      </dgm:prSet>
      <dgm:spPr/>
    </dgm:pt>
    <dgm:pt modelId="{D1644000-C74E-4340-AF47-E5558EE5CF54}" type="pres">
      <dgm:prSet presAssocID="{AB15B636-5AFD-4CD3-AA4D-8E9F2380445B}" presName="Description" presStyleLbl="revTx" presStyleIdx="5" presStyleCnt="6">
        <dgm:presLayoutVars>
          <dgm:bulletEnabled/>
        </dgm:presLayoutVars>
      </dgm:prSet>
      <dgm:spPr/>
    </dgm:pt>
  </dgm:ptLst>
  <dgm:cxnLst>
    <dgm:cxn modelId="{C64BD41B-31B9-4062-87B6-3813C3A27150}" type="presOf" srcId="{E5C71CF2-62DC-4406-A6D2-77AE7D13D9EA}" destId="{92C04A5D-2E2D-4B04-89BA-0E5FC185DE15}" srcOrd="0" destOrd="0" presId="urn:microsoft.com/office/officeart/2024/3/layout/verticalVisualTextBlock1"/>
    <dgm:cxn modelId="{E3FE553A-4AB8-4C5A-A03E-496403AFA50A}" type="presOf" srcId="{0C5A3954-C44F-42FF-B151-78DAACAA2109}" destId="{38AD8E35-5DD7-421C-B4D2-665810A1F65F}" srcOrd="0" destOrd="0" presId="urn:microsoft.com/office/officeart/2024/3/layout/verticalVisualTextBlock1"/>
    <dgm:cxn modelId="{9942573A-6780-45BA-A7BE-2F91E926BBEC}" type="presOf" srcId="{AB15B636-5AFD-4CD3-AA4D-8E9F2380445B}" destId="{0E5E3FE5-BF0F-49BB-A91C-5DF9A011CD94}" srcOrd="0" destOrd="0" presId="urn:microsoft.com/office/officeart/2024/3/layout/verticalVisualTextBlock1"/>
    <dgm:cxn modelId="{2717603C-66FD-45EA-80C8-337FDA9AE7F1}" srcId="{647F195C-AF9A-4593-A3E2-572B2B30614C}" destId="{6B0FCA8A-4B89-40FC-902F-90DDFEF0CFA0}" srcOrd="0" destOrd="0" parTransId="{176AC972-6483-442E-8FB8-08DD34190606}" sibTransId="{DBC78D58-59EA-4AD8-AEC9-C3CA77342587}"/>
    <dgm:cxn modelId="{D31F8843-B447-4B59-949C-16DA264E8E9B}" srcId="{AB15B636-5AFD-4CD3-AA4D-8E9F2380445B}" destId="{9557AABD-F41D-4338-A2B1-565643A128C7}" srcOrd="0" destOrd="0" parTransId="{A2BDC667-EFB2-4104-9839-5ABF345E7A59}" sibTransId="{EFCC0CED-4FAE-40D0-A319-86EFBF1D4FEE}"/>
    <dgm:cxn modelId="{A08C544F-175E-452A-BEC0-18B1B4AE95B4}" type="presOf" srcId="{6B0FCA8A-4B89-40FC-902F-90DDFEF0CFA0}" destId="{B64C5BFA-03D6-4B18-B339-A3784D2D1892}" srcOrd="0" destOrd="0" presId="urn:microsoft.com/office/officeart/2024/3/layout/verticalVisualTextBlock1"/>
    <dgm:cxn modelId="{2F1E1F58-479C-4EA5-96E7-6D5AED5E9C1E}" srcId="{E5C71CF2-62DC-4406-A6D2-77AE7D13D9EA}" destId="{0C5A3954-C44F-42FF-B151-78DAACAA2109}" srcOrd="0" destOrd="0" parTransId="{D9A6CDBD-F6E3-4B43-B6FC-EC2DCE2025F5}" sibTransId="{2530C649-75A4-4A22-9E22-0298250813B4}"/>
    <dgm:cxn modelId="{817EFB85-1F1E-4F9C-9D4B-CDE41800EC13}" srcId="{647F195C-AF9A-4593-A3E2-572B2B30614C}" destId="{E5C71CF2-62DC-4406-A6D2-77AE7D13D9EA}" srcOrd="1" destOrd="0" parTransId="{4855332B-AAF2-44E9-A278-794839390F21}" sibTransId="{57810113-E537-4A43-BFA4-42347A0B1BC9}"/>
    <dgm:cxn modelId="{146FD997-6F8A-4551-A7B2-30EE00669506}" type="presOf" srcId="{9557AABD-F41D-4338-A2B1-565643A128C7}" destId="{D1644000-C74E-4340-AF47-E5558EE5CF54}" srcOrd="0" destOrd="0" presId="urn:microsoft.com/office/officeart/2024/3/layout/verticalVisualTextBlock1"/>
    <dgm:cxn modelId="{9EA8529D-FD8E-486B-BBE2-DD819F254443}" type="presOf" srcId="{DBC78D58-59EA-4AD8-AEC9-C3CA77342587}" destId="{39BCA71A-D7D2-4FB0-965E-08CEC4FBA9F5}" srcOrd="0" destOrd="0" presId="urn:microsoft.com/office/officeart/2024/3/layout/verticalVisualTextBlock1"/>
    <dgm:cxn modelId="{F8441D9F-628A-431D-B011-C39C3C0A1B98}" type="presOf" srcId="{647F195C-AF9A-4593-A3E2-572B2B30614C}" destId="{A806DCE5-8552-49AE-A834-EDE76055059C}" srcOrd="0" destOrd="0" presId="urn:microsoft.com/office/officeart/2024/3/layout/verticalVisualTextBlock1"/>
    <dgm:cxn modelId="{C6D6459F-01A2-4E85-8369-82A993534EE4}" type="presOf" srcId="{57810113-E537-4A43-BFA4-42347A0B1BC9}" destId="{1E5BD3E1-3396-4C26-8E24-4201F8844D8C}" srcOrd="0" destOrd="0" presId="urn:microsoft.com/office/officeart/2024/3/layout/verticalVisualTextBlock1"/>
    <dgm:cxn modelId="{DC9614DA-C641-468E-851F-D68B18D4E864}" type="presOf" srcId="{53F2DA66-6AD2-4D07-9F68-9A301484379A}" destId="{AB83E3CC-0699-4378-9FEA-904354201AFE}" srcOrd="0" destOrd="0" presId="urn:microsoft.com/office/officeart/2024/3/layout/verticalVisualTextBlock1"/>
    <dgm:cxn modelId="{19B0DAF0-1D02-4139-A4FF-C6C9BDD1ED2A}" srcId="{6B0FCA8A-4B89-40FC-902F-90DDFEF0CFA0}" destId="{53F2DA66-6AD2-4D07-9F68-9A301484379A}" srcOrd="0" destOrd="0" parTransId="{978749F1-40EE-454D-BD9B-4D0ECA15AE7E}" sibTransId="{EAC99F8A-43B0-4A40-A435-34FCF57A3673}"/>
    <dgm:cxn modelId="{FD356EFB-7FDB-4B97-9879-F1EE5F84F39A}" srcId="{647F195C-AF9A-4593-A3E2-572B2B30614C}" destId="{AB15B636-5AFD-4CD3-AA4D-8E9F2380445B}" srcOrd="2" destOrd="0" parTransId="{CA48013B-E9B6-4BAA-B553-3269C9443DE4}" sibTransId="{43722F15-C363-4D33-9885-22E7CB1E1CA0}"/>
    <dgm:cxn modelId="{0B0564E3-F8D5-4320-87B8-E89407899055}" type="presParOf" srcId="{A806DCE5-8552-49AE-A834-EDE76055059C}" destId="{E9A6CC69-982A-41D3-AB02-4F35CCAE707B}" srcOrd="0" destOrd="0" presId="urn:microsoft.com/office/officeart/2024/3/layout/verticalVisualTextBlock1"/>
    <dgm:cxn modelId="{9FE48945-F64F-4016-9E00-6FA921BCAC65}" type="presParOf" srcId="{E9A6CC69-982A-41D3-AB02-4F35CCAE707B}" destId="{A81EFB34-0CDC-4164-9221-BBB9078EA722}" srcOrd="0" destOrd="0" presId="urn:microsoft.com/office/officeart/2024/3/layout/verticalVisualTextBlock1"/>
    <dgm:cxn modelId="{2BC56FF6-D811-46B8-8B15-2A832A2B5EBB}" type="presParOf" srcId="{E9A6CC69-982A-41D3-AB02-4F35CCAE707B}" destId="{B64C5BFA-03D6-4B18-B339-A3784D2D1892}" srcOrd="1" destOrd="0" presId="urn:microsoft.com/office/officeart/2024/3/layout/verticalVisualTextBlock1"/>
    <dgm:cxn modelId="{4921822E-9A06-428B-9CE9-1F32709503CB}" type="presParOf" srcId="{E9A6CC69-982A-41D3-AB02-4F35CCAE707B}" destId="{AB83E3CC-0699-4378-9FEA-904354201AFE}" srcOrd="2" destOrd="0" presId="urn:microsoft.com/office/officeart/2024/3/layout/verticalVisualTextBlock1"/>
    <dgm:cxn modelId="{22DDBDB6-E044-4D13-B99A-8E905D2C0383}" type="presParOf" srcId="{A806DCE5-8552-49AE-A834-EDE76055059C}" destId="{39BCA71A-D7D2-4FB0-965E-08CEC4FBA9F5}" srcOrd="1" destOrd="0" presId="urn:microsoft.com/office/officeart/2024/3/layout/verticalVisualTextBlock1"/>
    <dgm:cxn modelId="{295A7194-98B5-4610-82A5-BF11610C9351}" type="presParOf" srcId="{A806DCE5-8552-49AE-A834-EDE76055059C}" destId="{206FAE46-C686-4660-9FD3-570C717B1886}" srcOrd="2" destOrd="0" presId="urn:microsoft.com/office/officeart/2024/3/layout/verticalVisualTextBlock1"/>
    <dgm:cxn modelId="{ECEBAC8E-6B23-42DA-8FE4-35117AB23F70}" type="presParOf" srcId="{206FAE46-C686-4660-9FD3-570C717B1886}" destId="{23EEAECA-1C5E-4F2F-B5A5-CC22B9DB587E}" srcOrd="0" destOrd="0" presId="urn:microsoft.com/office/officeart/2024/3/layout/verticalVisualTextBlock1"/>
    <dgm:cxn modelId="{7DA5DF4C-B1BF-44A1-85FF-40808CC0A50A}" type="presParOf" srcId="{206FAE46-C686-4660-9FD3-570C717B1886}" destId="{92C04A5D-2E2D-4B04-89BA-0E5FC185DE15}" srcOrd="1" destOrd="0" presId="urn:microsoft.com/office/officeart/2024/3/layout/verticalVisualTextBlock1"/>
    <dgm:cxn modelId="{6E79D691-FE0E-4049-B451-B5A5D7FD1D1D}" type="presParOf" srcId="{206FAE46-C686-4660-9FD3-570C717B1886}" destId="{38AD8E35-5DD7-421C-B4D2-665810A1F65F}" srcOrd="2" destOrd="0" presId="urn:microsoft.com/office/officeart/2024/3/layout/verticalVisualTextBlock1"/>
    <dgm:cxn modelId="{7B2D1794-8E8A-4842-9CF0-2B98EA64C1BA}" type="presParOf" srcId="{A806DCE5-8552-49AE-A834-EDE76055059C}" destId="{1E5BD3E1-3396-4C26-8E24-4201F8844D8C}" srcOrd="3" destOrd="0" presId="urn:microsoft.com/office/officeart/2024/3/layout/verticalVisualTextBlock1"/>
    <dgm:cxn modelId="{29AB75B7-5F93-4990-852F-2347070A6199}" type="presParOf" srcId="{A806DCE5-8552-49AE-A834-EDE76055059C}" destId="{786DBFCD-523D-4324-BD1D-D0E8CEAAD4EC}" srcOrd="4" destOrd="0" presId="urn:microsoft.com/office/officeart/2024/3/layout/verticalVisualTextBlock1"/>
    <dgm:cxn modelId="{00160B0C-26CB-4856-AE07-BED5B37DC0DC}" type="presParOf" srcId="{786DBFCD-523D-4324-BD1D-D0E8CEAAD4EC}" destId="{5F902605-51DC-402B-8AD1-01B38E0177AF}" srcOrd="0" destOrd="0" presId="urn:microsoft.com/office/officeart/2024/3/layout/verticalVisualTextBlock1"/>
    <dgm:cxn modelId="{68041AB8-1799-4FEA-91A8-7F5080EDD43C}" type="presParOf" srcId="{786DBFCD-523D-4324-BD1D-D0E8CEAAD4EC}" destId="{0E5E3FE5-BF0F-49BB-A91C-5DF9A011CD94}" srcOrd="1" destOrd="0" presId="urn:microsoft.com/office/officeart/2024/3/layout/verticalVisualTextBlock1"/>
    <dgm:cxn modelId="{1566A138-6A6D-4C75-A975-F2EEE965EF6C}" type="presParOf" srcId="{786DBFCD-523D-4324-BD1D-D0E8CEAAD4EC}" destId="{D1644000-C74E-4340-AF47-E5558EE5CF54}" srcOrd="2" destOrd="0" presId="urn:microsoft.com/office/officeart/2024/3/layout/verticalVisualTextBlock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B4681E-BDAE-4923-A69E-BE29C54D7175}" type="doc">
      <dgm:prSet loTypeId="urn:microsoft.com/office/officeart/2024/3/layout/hArc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ECD939-6A51-47F0-B4F9-B0BE9F07FF06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Importância dos Carboidratos</a:t>
          </a:r>
          <a:endParaRPr lang="en-US"/>
        </a:p>
      </dgm:t>
    </dgm:pt>
    <dgm:pt modelId="{6258D53E-9FC7-47CD-AA9E-6A0C3AC031A8}" type="parTrans" cxnId="{F426C511-8D54-47BE-AF0B-3AD17501F5D9}">
      <dgm:prSet/>
      <dgm:spPr/>
      <dgm:t>
        <a:bodyPr/>
        <a:lstStyle/>
        <a:p>
          <a:endParaRPr lang="en-US"/>
        </a:p>
      </dgm:t>
    </dgm:pt>
    <dgm:pt modelId="{663C8E9B-C563-42AA-AEAB-3DE338A08A66}" type="sibTrans" cxnId="{F426C511-8D54-47BE-AF0B-3AD17501F5D9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6CE17340-0FC6-476E-B536-5B7AA6C3E7B9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Os carboidratos fornecem energia essencial para o corpo, sendo fundamentais para o funcionamento adequado do cérebro e do metabolismo.</a:t>
          </a:r>
          <a:endParaRPr lang="en-US"/>
        </a:p>
      </dgm:t>
    </dgm:pt>
    <dgm:pt modelId="{0CE5EDD8-D047-4CA7-BEE3-736F33DCF31D}" type="parTrans" cxnId="{A56D2E16-10BD-4296-A866-4A2146B4E0D0}">
      <dgm:prSet/>
      <dgm:spPr/>
      <dgm:t>
        <a:bodyPr/>
        <a:lstStyle/>
        <a:p>
          <a:endParaRPr lang="en-US"/>
        </a:p>
      </dgm:t>
    </dgm:pt>
    <dgm:pt modelId="{40A50A72-E6ED-4063-A535-B239C275B049}" type="sibTrans" cxnId="{A56D2E16-10BD-4296-A866-4A2146B4E0D0}">
      <dgm:prSet/>
      <dgm:spPr/>
      <dgm:t>
        <a:bodyPr/>
        <a:lstStyle/>
        <a:p>
          <a:endParaRPr lang="en-US"/>
        </a:p>
      </dgm:t>
    </dgm:pt>
    <dgm:pt modelId="{618D8C41-0BB7-488B-94F8-65C0EF011EBB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Tipos de Carboidratos</a:t>
          </a:r>
          <a:endParaRPr lang="en-US"/>
        </a:p>
      </dgm:t>
    </dgm:pt>
    <dgm:pt modelId="{9E2B8B6F-8FFC-43EE-B912-33C16D35151D}" type="parTrans" cxnId="{A8B0B2AC-DDC2-449B-BA8C-526D670DCCC0}">
      <dgm:prSet/>
      <dgm:spPr/>
      <dgm:t>
        <a:bodyPr/>
        <a:lstStyle/>
        <a:p>
          <a:endParaRPr lang="en-US"/>
        </a:p>
      </dgm:t>
    </dgm:pt>
    <dgm:pt modelId="{924C99B0-3C20-4D43-9789-E6CB47295B7F}" type="sibTrans" cxnId="{A8B0B2AC-DDC2-449B-BA8C-526D670DCCC0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70595890-6B88-4891-AA6B-ACCD8EF74C7A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Compreender os diferentes tipos de carboidratos, como simples e complexos, é crucial para fazer escolhas alimentares saudáveis.</a:t>
          </a:r>
          <a:endParaRPr lang="en-US"/>
        </a:p>
      </dgm:t>
    </dgm:pt>
    <dgm:pt modelId="{262B3A8D-D2E4-43C5-81A0-6F61F1D11054}" type="parTrans" cxnId="{D4CF3398-B00F-433F-BF23-01FA0CB66D44}">
      <dgm:prSet/>
      <dgm:spPr/>
      <dgm:t>
        <a:bodyPr/>
        <a:lstStyle/>
        <a:p>
          <a:endParaRPr lang="en-US"/>
        </a:p>
      </dgm:t>
    </dgm:pt>
    <dgm:pt modelId="{8380D89D-4FE5-4054-BC27-D55628AE5DA2}" type="sibTrans" cxnId="{D4CF3398-B00F-433F-BF23-01FA0CB66D44}">
      <dgm:prSet/>
      <dgm:spPr/>
      <dgm:t>
        <a:bodyPr/>
        <a:lstStyle/>
        <a:p>
          <a:endParaRPr lang="en-US"/>
        </a:p>
      </dgm:t>
    </dgm:pt>
    <dgm:pt modelId="{91786ECE-C21E-4500-A8A2-A07EDD783578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Escolhas Alimentares Saudáveis</a:t>
          </a:r>
          <a:endParaRPr lang="en-US"/>
        </a:p>
      </dgm:t>
    </dgm:pt>
    <dgm:pt modelId="{AF02DFFF-C160-4F7A-BD39-3028E108A430}" type="parTrans" cxnId="{AD3D2820-BF60-49A5-A6BD-F4F9D6500369}">
      <dgm:prSet/>
      <dgm:spPr/>
      <dgm:t>
        <a:bodyPr/>
        <a:lstStyle/>
        <a:p>
          <a:endParaRPr lang="en-US"/>
        </a:p>
      </dgm:t>
    </dgm:pt>
    <dgm:pt modelId="{8E28974B-1751-44F4-B6F0-52798B204D4D}" type="sibTrans" cxnId="{AD3D2820-BF60-49A5-A6BD-F4F9D6500369}">
      <dgm:prSet/>
      <dgm:spPr/>
      <dgm:t>
        <a:bodyPr/>
        <a:lstStyle/>
        <a:p>
          <a:endParaRPr lang="en-US"/>
        </a:p>
      </dgm:t>
    </dgm:pt>
    <dgm:pt modelId="{E97891AD-C04D-4449-977A-545FB2ED3F44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Fazer escolhas alimentares informadas ajuda a equilibrar a dieta, promovendo saúde e bem-estar a longo prazo.</a:t>
          </a:r>
          <a:endParaRPr lang="en-US"/>
        </a:p>
      </dgm:t>
    </dgm:pt>
    <dgm:pt modelId="{0FB84D06-B8D6-471B-8D2A-884DCF9015DB}" type="parTrans" cxnId="{5F476EEE-0D2C-4F0C-948B-07710345DF6C}">
      <dgm:prSet/>
      <dgm:spPr/>
      <dgm:t>
        <a:bodyPr/>
        <a:lstStyle/>
        <a:p>
          <a:endParaRPr lang="en-US"/>
        </a:p>
      </dgm:t>
    </dgm:pt>
    <dgm:pt modelId="{9BB321F8-92E5-4552-AEE1-E0C50D98BCDC}" type="sibTrans" cxnId="{5F476EEE-0D2C-4F0C-948B-07710345DF6C}">
      <dgm:prSet/>
      <dgm:spPr/>
      <dgm:t>
        <a:bodyPr/>
        <a:lstStyle/>
        <a:p>
          <a:endParaRPr lang="en-US"/>
        </a:p>
      </dgm:t>
    </dgm:pt>
    <dgm:pt modelId="{7A3D3D69-B626-4531-9EF8-09A9795579D8}" type="pres">
      <dgm:prSet presAssocID="{14B4681E-BDAE-4923-A69E-BE29C54D7175}" presName="Name0" presStyleCnt="0">
        <dgm:presLayoutVars>
          <dgm:dir/>
          <dgm:resizeHandles val="exact"/>
        </dgm:presLayoutVars>
      </dgm:prSet>
      <dgm:spPr/>
    </dgm:pt>
    <dgm:pt modelId="{3FDA22CE-6EE3-4EFB-A9C8-A39AD7CE9050}" type="pres">
      <dgm:prSet presAssocID="{54ECD939-6A51-47F0-B4F9-B0BE9F07FF06}" presName="compNode" presStyleCnt="0"/>
      <dgm:spPr/>
    </dgm:pt>
    <dgm:pt modelId="{BC5B73DF-0454-4B85-AB37-A22CA5244B2E}" type="pres">
      <dgm:prSet presAssocID="{54ECD939-6A51-47F0-B4F9-B0BE9F07FF06}" presName="pictRect" presStyleLbl="revTx" presStyleIdx="0" presStyleCnt="6">
        <dgm:presLayoutVars>
          <dgm:chMax val="0"/>
          <dgm:bulletEnabled/>
        </dgm:presLayoutVars>
      </dgm:prSet>
      <dgm:spPr/>
    </dgm:pt>
    <dgm:pt modelId="{1FE0BC97-577C-44AC-A598-BF5402268FE0}" type="pres">
      <dgm:prSet presAssocID="{54ECD939-6A51-47F0-B4F9-B0BE9F07FF06}" presName="textRect" presStyleLbl="revTx" presStyleIdx="1" presStyleCnt="6">
        <dgm:presLayoutVars>
          <dgm:bulletEnabled/>
        </dgm:presLayoutVars>
      </dgm:prSet>
      <dgm:spPr/>
    </dgm:pt>
    <dgm:pt modelId="{C1B1234E-88EF-4DF3-A3BC-0CB1595C96E5}" type="pres">
      <dgm:prSet presAssocID="{663C8E9B-C563-42AA-AEAB-3DE338A08A66}" presName="sibTrans" presStyleLbl="sibTrans2D1" presStyleIdx="0" presStyleCnt="0"/>
      <dgm:spPr/>
    </dgm:pt>
    <dgm:pt modelId="{A7627873-4929-42D7-8B76-05C0AFE3843F}" type="pres">
      <dgm:prSet presAssocID="{618D8C41-0BB7-488B-94F8-65C0EF011EBB}" presName="compNode" presStyleCnt="0"/>
      <dgm:spPr/>
    </dgm:pt>
    <dgm:pt modelId="{AB1CA194-5F90-48D0-9A0B-D0351435A3A5}" type="pres">
      <dgm:prSet presAssocID="{618D8C41-0BB7-488B-94F8-65C0EF011EBB}" presName="pictRect" presStyleLbl="revTx" presStyleIdx="2" presStyleCnt="6">
        <dgm:presLayoutVars>
          <dgm:chMax val="0"/>
          <dgm:bulletEnabled/>
        </dgm:presLayoutVars>
      </dgm:prSet>
      <dgm:spPr/>
    </dgm:pt>
    <dgm:pt modelId="{F339C77F-08E5-430C-B09E-DCA015C213FE}" type="pres">
      <dgm:prSet presAssocID="{618D8C41-0BB7-488B-94F8-65C0EF011EBB}" presName="textRect" presStyleLbl="revTx" presStyleIdx="3" presStyleCnt="6">
        <dgm:presLayoutVars>
          <dgm:bulletEnabled/>
        </dgm:presLayoutVars>
      </dgm:prSet>
      <dgm:spPr/>
    </dgm:pt>
    <dgm:pt modelId="{3B5AB55B-F35A-4502-9118-5748B222668F}" type="pres">
      <dgm:prSet presAssocID="{924C99B0-3C20-4D43-9789-E6CB47295B7F}" presName="sibTrans" presStyleLbl="sibTrans2D1" presStyleIdx="0" presStyleCnt="0"/>
      <dgm:spPr/>
    </dgm:pt>
    <dgm:pt modelId="{1127FEA9-ADC4-4A9B-96FC-0D6CDFD19191}" type="pres">
      <dgm:prSet presAssocID="{91786ECE-C21E-4500-A8A2-A07EDD783578}" presName="compNode" presStyleCnt="0"/>
      <dgm:spPr/>
    </dgm:pt>
    <dgm:pt modelId="{5CED9383-4D50-4FEA-A42D-BCBCA2ADCC07}" type="pres">
      <dgm:prSet presAssocID="{91786ECE-C21E-4500-A8A2-A07EDD783578}" presName="pictRect" presStyleLbl="revTx" presStyleIdx="4" presStyleCnt="6">
        <dgm:presLayoutVars>
          <dgm:chMax val="0"/>
          <dgm:bulletEnabled/>
        </dgm:presLayoutVars>
      </dgm:prSet>
      <dgm:spPr/>
    </dgm:pt>
    <dgm:pt modelId="{4CC3C48C-75B3-49E9-ABD5-29F0B112B326}" type="pres">
      <dgm:prSet presAssocID="{91786ECE-C21E-4500-A8A2-A07EDD783578}" presName="textRect" presStyleLbl="revTx" presStyleIdx="5" presStyleCnt="6">
        <dgm:presLayoutVars>
          <dgm:bulletEnabled/>
        </dgm:presLayoutVars>
      </dgm:prSet>
      <dgm:spPr/>
    </dgm:pt>
  </dgm:ptLst>
  <dgm:cxnLst>
    <dgm:cxn modelId="{F426C511-8D54-47BE-AF0B-3AD17501F5D9}" srcId="{14B4681E-BDAE-4923-A69E-BE29C54D7175}" destId="{54ECD939-6A51-47F0-B4F9-B0BE9F07FF06}" srcOrd="0" destOrd="0" parTransId="{6258D53E-9FC7-47CD-AA9E-6A0C3AC031A8}" sibTransId="{663C8E9B-C563-42AA-AEAB-3DE338A08A66}"/>
    <dgm:cxn modelId="{A56D2E16-10BD-4296-A866-4A2146B4E0D0}" srcId="{54ECD939-6A51-47F0-B4F9-B0BE9F07FF06}" destId="{6CE17340-0FC6-476E-B536-5B7AA6C3E7B9}" srcOrd="0" destOrd="0" parTransId="{0CE5EDD8-D047-4CA7-BEE3-736F33DCF31D}" sibTransId="{40A50A72-E6ED-4063-A535-B239C275B049}"/>
    <dgm:cxn modelId="{AD3D2820-BF60-49A5-A6BD-F4F9D6500369}" srcId="{14B4681E-BDAE-4923-A69E-BE29C54D7175}" destId="{91786ECE-C21E-4500-A8A2-A07EDD783578}" srcOrd="2" destOrd="0" parTransId="{AF02DFFF-C160-4F7A-BD39-3028E108A430}" sibTransId="{8E28974B-1751-44F4-B6F0-52798B204D4D}"/>
    <dgm:cxn modelId="{1CDEFE28-7205-464D-82B8-2250FED82F9F}" type="presOf" srcId="{91786ECE-C21E-4500-A8A2-A07EDD783578}" destId="{5CED9383-4D50-4FEA-A42D-BCBCA2ADCC07}" srcOrd="0" destOrd="0" presId="urn:microsoft.com/office/officeart/2024/3/layout/hArchList1"/>
    <dgm:cxn modelId="{FB415D63-F665-4DC3-9CF0-CADD2FC5AEF9}" type="presOf" srcId="{E97891AD-C04D-4449-977A-545FB2ED3F44}" destId="{4CC3C48C-75B3-49E9-ABD5-29F0B112B326}" srcOrd="0" destOrd="0" presId="urn:microsoft.com/office/officeart/2024/3/layout/hArchList1"/>
    <dgm:cxn modelId="{03CC9F48-C9A7-4B25-AE38-692375D8D0E2}" type="presOf" srcId="{924C99B0-3C20-4D43-9789-E6CB47295B7F}" destId="{3B5AB55B-F35A-4502-9118-5748B222668F}" srcOrd="0" destOrd="0" presId="urn:microsoft.com/office/officeart/2024/3/layout/hArchList1"/>
    <dgm:cxn modelId="{39364F4C-7CA2-4CB0-B53B-FC95ABF5E904}" type="presOf" srcId="{6CE17340-0FC6-476E-B536-5B7AA6C3E7B9}" destId="{1FE0BC97-577C-44AC-A598-BF5402268FE0}" srcOrd="0" destOrd="0" presId="urn:microsoft.com/office/officeart/2024/3/layout/hArchList1"/>
    <dgm:cxn modelId="{48187A76-6B0B-4BFE-9AE5-6DDA80C0F738}" type="presOf" srcId="{663C8E9B-C563-42AA-AEAB-3DE338A08A66}" destId="{C1B1234E-88EF-4DF3-A3BC-0CB1595C96E5}" srcOrd="0" destOrd="0" presId="urn:microsoft.com/office/officeart/2024/3/layout/hArchList1"/>
    <dgm:cxn modelId="{D4CF3398-B00F-433F-BF23-01FA0CB66D44}" srcId="{618D8C41-0BB7-488B-94F8-65C0EF011EBB}" destId="{70595890-6B88-4891-AA6B-ACCD8EF74C7A}" srcOrd="0" destOrd="0" parTransId="{262B3A8D-D2E4-43C5-81A0-6F61F1D11054}" sibTransId="{8380D89D-4FE5-4054-BC27-D55628AE5DA2}"/>
    <dgm:cxn modelId="{5531F59E-0CD3-4CA6-90D6-4C0CB418DD94}" type="presOf" srcId="{618D8C41-0BB7-488B-94F8-65C0EF011EBB}" destId="{AB1CA194-5F90-48D0-9A0B-D0351435A3A5}" srcOrd="0" destOrd="0" presId="urn:microsoft.com/office/officeart/2024/3/layout/hArchList1"/>
    <dgm:cxn modelId="{A8B0B2AC-DDC2-449B-BA8C-526D670DCCC0}" srcId="{14B4681E-BDAE-4923-A69E-BE29C54D7175}" destId="{618D8C41-0BB7-488B-94F8-65C0EF011EBB}" srcOrd="1" destOrd="0" parTransId="{9E2B8B6F-8FFC-43EE-B912-33C16D35151D}" sibTransId="{924C99B0-3C20-4D43-9789-E6CB47295B7F}"/>
    <dgm:cxn modelId="{AB9D3BBD-E363-4C3E-9A88-C5511CAF5C4B}" type="presOf" srcId="{54ECD939-6A51-47F0-B4F9-B0BE9F07FF06}" destId="{BC5B73DF-0454-4B85-AB37-A22CA5244B2E}" srcOrd="0" destOrd="0" presId="urn:microsoft.com/office/officeart/2024/3/layout/hArchList1"/>
    <dgm:cxn modelId="{D333F0DA-4371-46CC-B933-D1A0EAB98003}" type="presOf" srcId="{70595890-6B88-4891-AA6B-ACCD8EF74C7A}" destId="{F339C77F-08E5-430C-B09E-DCA015C213FE}" srcOrd="0" destOrd="0" presId="urn:microsoft.com/office/officeart/2024/3/layout/hArchList1"/>
    <dgm:cxn modelId="{5F476EEE-0D2C-4F0C-948B-07710345DF6C}" srcId="{91786ECE-C21E-4500-A8A2-A07EDD783578}" destId="{E97891AD-C04D-4449-977A-545FB2ED3F44}" srcOrd="0" destOrd="0" parTransId="{0FB84D06-B8D6-471B-8D2A-884DCF9015DB}" sibTransId="{9BB321F8-92E5-4552-AEE1-E0C50D98BCDC}"/>
    <dgm:cxn modelId="{8BBD80FD-5A1D-4FC0-B268-BCE96685956E}" type="presOf" srcId="{14B4681E-BDAE-4923-A69E-BE29C54D7175}" destId="{7A3D3D69-B626-4531-9EF8-09A9795579D8}" srcOrd="0" destOrd="0" presId="urn:microsoft.com/office/officeart/2024/3/layout/hArchList1"/>
    <dgm:cxn modelId="{32DCBFE2-6EB3-41B4-9C60-944994ABB174}" type="presParOf" srcId="{7A3D3D69-B626-4531-9EF8-09A9795579D8}" destId="{3FDA22CE-6EE3-4EFB-A9C8-A39AD7CE9050}" srcOrd="0" destOrd="0" presId="urn:microsoft.com/office/officeart/2024/3/layout/hArchList1"/>
    <dgm:cxn modelId="{C9C87E1D-9335-489F-9381-DC10993F5E5B}" type="presParOf" srcId="{3FDA22CE-6EE3-4EFB-A9C8-A39AD7CE9050}" destId="{BC5B73DF-0454-4B85-AB37-A22CA5244B2E}" srcOrd="0" destOrd="0" presId="urn:microsoft.com/office/officeart/2024/3/layout/hArchList1"/>
    <dgm:cxn modelId="{21EC994F-040E-451D-A4DA-DAC2AC6C0973}" type="presParOf" srcId="{3FDA22CE-6EE3-4EFB-A9C8-A39AD7CE9050}" destId="{1FE0BC97-577C-44AC-A598-BF5402268FE0}" srcOrd="1" destOrd="0" presId="urn:microsoft.com/office/officeart/2024/3/layout/hArchList1"/>
    <dgm:cxn modelId="{F5E52FFF-0C25-42B4-A473-BEB921948261}" type="presParOf" srcId="{7A3D3D69-B626-4531-9EF8-09A9795579D8}" destId="{C1B1234E-88EF-4DF3-A3BC-0CB1595C96E5}" srcOrd="1" destOrd="0" presId="urn:microsoft.com/office/officeart/2024/3/layout/hArchList1"/>
    <dgm:cxn modelId="{1356AE3E-3F98-4CA2-8D19-0106328212B2}" type="presParOf" srcId="{7A3D3D69-B626-4531-9EF8-09A9795579D8}" destId="{A7627873-4929-42D7-8B76-05C0AFE3843F}" srcOrd="2" destOrd="0" presId="urn:microsoft.com/office/officeart/2024/3/layout/hArchList1"/>
    <dgm:cxn modelId="{37EA35F4-E0F3-43B1-8956-B987FD467BF2}" type="presParOf" srcId="{A7627873-4929-42D7-8B76-05C0AFE3843F}" destId="{AB1CA194-5F90-48D0-9A0B-D0351435A3A5}" srcOrd="0" destOrd="0" presId="urn:microsoft.com/office/officeart/2024/3/layout/hArchList1"/>
    <dgm:cxn modelId="{80879F6C-E6ED-4C86-8F42-B02D678F6EA3}" type="presParOf" srcId="{A7627873-4929-42D7-8B76-05C0AFE3843F}" destId="{F339C77F-08E5-430C-B09E-DCA015C213FE}" srcOrd="1" destOrd="0" presId="urn:microsoft.com/office/officeart/2024/3/layout/hArchList1"/>
    <dgm:cxn modelId="{9EF40FE4-C420-43C9-BB3A-988E3470FC1A}" type="presParOf" srcId="{7A3D3D69-B626-4531-9EF8-09A9795579D8}" destId="{3B5AB55B-F35A-4502-9118-5748B222668F}" srcOrd="3" destOrd="0" presId="urn:microsoft.com/office/officeart/2024/3/layout/hArchList1"/>
    <dgm:cxn modelId="{28619FFE-72EA-4A60-B167-D90FF91FE7E4}" type="presParOf" srcId="{7A3D3D69-B626-4531-9EF8-09A9795579D8}" destId="{1127FEA9-ADC4-4A9B-96FC-0D6CDFD19191}" srcOrd="4" destOrd="0" presId="urn:microsoft.com/office/officeart/2024/3/layout/hArchList1"/>
    <dgm:cxn modelId="{4A3ADE7B-74D3-43D9-B9FF-5ABD3D339594}" type="presParOf" srcId="{1127FEA9-ADC4-4A9B-96FC-0D6CDFD19191}" destId="{5CED9383-4D50-4FEA-A42D-BCBCA2ADCC07}" srcOrd="0" destOrd="0" presId="urn:microsoft.com/office/officeart/2024/3/layout/hArchList1"/>
    <dgm:cxn modelId="{2D41D9D3-6931-4882-BBC1-9CF58BC7E3D6}" type="presParOf" srcId="{1127FEA9-ADC4-4A9B-96FC-0D6CDFD19191}" destId="{4CC3C48C-75B3-49E9-ABD5-29F0B112B326}" srcOrd="1" destOrd="0" presId="urn:microsoft.com/office/officeart/2024/3/layout/hArc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1EFB34-0CDC-4164-9221-BBB9078EA722}">
      <dsp:nvSpPr>
        <dsp:cNvPr id="0" name=""/>
        <dsp:cNvSpPr/>
      </dsp:nvSpPr>
      <dsp:spPr>
        <a:xfrm>
          <a:off x="0" y="0"/>
          <a:ext cx="1680960" cy="168096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1" r="33609" b="1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4C5BFA-03D6-4B18-B339-A3784D2D1892}">
      <dsp:nvSpPr>
        <dsp:cNvPr id="0" name=""/>
        <dsp:cNvSpPr/>
      </dsp:nvSpPr>
      <dsp:spPr>
        <a:xfrm>
          <a:off x="1860960" y="0"/>
          <a:ext cx="5170775" cy="3462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Monossacarídeos</a:t>
          </a:r>
        </a:p>
      </dsp:txBody>
      <dsp:txXfrm>
        <a:off x="1860960" y="0"/>
        <a:ext cx="5170775" cy="346241"/>
      </dsp:txXfrm>
    </dsp:sp>
    <dsp:sp modelId="{AB83E3CC-0699-4378-9FEA-904354201AFE}">
      <dsp:nvSpPr>
        <dsp:cNvPr id="0" name=""/>
        <dsp:cNvSpPr/>
      </dsp:nvSpPr>
      <dsp:spPr>
        <a:xfrm>
          <a:off x="1860960" y="346241"/>
          <a:ext cx="5170775" cy="1334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Os monossacarídeos são os carboidratos mais simples, consistindo em uma única molécula de açúcar, como glicose e frutose.</a:t>
          </a:r>
        </a:p>
      </dsp:txBody>
      <dsp:txXfrm>
        <a:off x="1860960" y="346241"/>
        <a:ext cx="5170775" cy="1334718"/>
      </dsp:txXfrm>
    </dsp:sp>
    <dsp:sp modelId="{23EEAECA-1C5E-4F2F-B5A5-CC22B9DB587E}">
      <dsp:nvSpPr>
        <dsp:cNvPr id="0" name=""/>
        <dsp:cNvSpPr/>
      </dsp:nvSpPr>
      <dsp:spPr>
        <a:xfrm>
          <a:off x="0" y="1815436"/>
          <a:ext cx="1680960" cy="1680960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5" r="32105" b="1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C04A5D-2E2D-4B04-89BA-0E5FC185DE15}">
      <dsp:nvSpPr>
        <dsp:cNvPr id="0" name=""/>
        <dsp:cNvSpPr/>
      </dsp:nvSpPr>
      <dsp:spPr>
        <a:xfrm>
          <a:off x="1860960" y="1815436"/>
          <a:ext cx="5170775" cy="3462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 dirty="0"/>
            <a:t>OLIGOSSACARÍDEOS -Dissacarídeos </a:t>
          </a:r>
        </a:p>
      </dsp:txBody>
      <dsp:txXfrm>
        <a:off x="1860960" y="1815436"/>
        <a:ext cx="5170775" cy="346241"/>
      </dsp:txXfrm>
    </dsp:sp>
    <dsp:sp modelId="{38AD8E35-5DD7-421C-B4D2-665810A1F65F}">
      <dsp:nvSpPr>
        <dsp:cNvPr id="0" name=""/>
        <dsp:cNvSpPr/>
      </dsp:nvSpPr>
      <dsp:spPr>
        <a:xfrm>
          <a:off x="1860960" y="2161678"/>
          <a:ext cx="5170775" cy="1334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Os dissacarídeos são formados pela união de dois monossacarídeos, como a sacarose e a lactose, e são importantes fontes de energia.</a:t>
          </a:r>
        </a:p>
      </dsp:txBody>
      <dsp:txXfrm>
        <a:off x="1860960" y="2161678"/>
        <a:ext cx="5170775" cy="1334718"/>
      </dsp:txXfrm>
    </dsp:sp>
    <dsp:sp modelId="{5F902605-51DC-402B-8AD1-01B38E0177AF}">
      <dsp:nvSpPr>
        <dsp:cNvPr id="0" name=""/>
        <dsp:cNvSpPr/>
      </dsp:nvSpPr>
      <dsp:spPr>
        <a:xfrm>
          <a:off x="0" y="3630873"/>
          <a:ext cx="1680960" cy="168096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44" r="39956"/>
          <a:stretch/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E5E3FE5-BF0F-49BB-A91C-5DF9A011CD94}">
      <dsp:nvSpPr>
        <dsp:cNvPr id="0" name=""/>
        <dsp:cNvSpPr/>
      </dsp:nvSpPr>
      <dsp:spPr>
        <a:xfrm>
          <a:off x="1860960" y="3630873"/>
          <a:ext cx="5170775" cy="3462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Polissacarídeos</a:t>
          </a:r>
        </a:p>
      </dsp:txBody>
      <dsp:txXfrm>
        <a:off x="1860960" y="3630873"/>
        <a:ext cx="5170775" cy="346241"/>
      </dsp:txXfrm>
    </dsp:sp>
    <dsp:sp modelId="{D1644000-C74E-4340-AF47-E5558EE5CF54}">
      <dsp:nvSpPr>
        <dsp:cNvPr id="0" name=""/>
        <dsp:cNvSpPr/>
      </dsp:nvSpPr>
      <dsp:spPr>
        <a:xfrm>
          <a:off x="1860960" y="3977114"/>
          <a:ext cx="5170775" cy="1334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Os polissacarídeos são carboidratos complexos compostos por longas cadeias de monossacarídeos, como o amido e a celulose.</a:t>
          </a:r>
        </a:p>
      </dsp:txBody>
      <dsp:txXfrm>
        <a:off x="1860960" y="3977114"/>
        <a:ext cx="5170775" cy="1334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5B73DF-0454-4B85-AB37-A22CA5244B2E}">
      <dsp:nvSpPr>
        <dsp:cNvPr id="0" name=""/>
        <dsp:cNvSpPr/>
      </dsp:nvSpPr>
      <dsp:spPr>
        <a:xfrm>
          <a:off x="0" y="0"/>
          <a:ext cx="3486150" cy="600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Importância dos Carboidratos</a:t>
          </a:r>
          <a:endParaRPr lang="en-US" sz="1800" kern="1200"/>
        </a:p>
      </dsp:txBody>
      <dsp:txXfrm>
        <a:off x="0" y="0"/>
        <a:ext cx="3486150" cy="600834"/>
      </dsp:txXfrm>
    </dsp:sp>
    <dsp:sp modelId="{1FE0BC97-577C-44AC-A598-BF5402268FE0}">
      <dsp:nvSpPr>
        <dsp:cNvPr id="0" name=""/>
        <dsp:cNvSpPr/>
      </dsp:nvSpPr>
      <dsp:spPr>
        <a:xfrm>
          <a:off x="0" y="600834"/>
          <a:ext cx="3486150" cy="1868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Os carboidratos fornecem energia essencial para o corpo, sendo fundamentais para o funcionamento adequado do cérebro e do metabolismo.</a:t>
          </a:r>
          <a:endParaRPr lang="en-US" sz="1400" kern="1200"/>
        </a:p>
      </dsp:txBody>
      <dsp:txXfrm>
        <a:off x="0" y="600834"/>
        <a:ext cx="3486150" cy="1868045"/>
      </dsp:txXfrm>
    </dsp:sp>
    <dsp:sp modelId="{AB1CA194-5F90-48D0-9A0B-D0351435A3A5}">
      <dsp:nvSpPr>
        <dsp:cNvPr id="0" name=""/>
        <dsp:cNvSpPr/>
      </dsp:nvSpPr>
      <dsp:spPr>
        <a:xfrm>
          <a:off x="3834765" y="0"/>
          <a:ext cx="3486150" cy="600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Tipos de Carboidratos</a:t>
          </a:r>
          <a:endParaRPr lang="en-US" sz="1800" kern="1200"/>
        </a:p>
      </dsp:txBody>
      <dsp:txXfrm>
        <a:off x="3834765" y="0"/>
        <a:ext cx="3486150" cy="600834"/>
      </dsp:txXfrm>
    </dsp:sp>
    <dsp:sp modelId="{F339C77F-08E5-430C-B09E-DCA015C213FE}">
      <dsp:nvSpPr>
        <dsp:cNvPr id="0" name=""/>
        <dsp:cNvSpPr/>
      </dsp:nvSpPr>
      <dsp:spPr>
        <a:xfrm>
          <a:off x="3834765" y="600834"/>
          <a:ext cx="3486150" cy="1868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Compreender os diferentes tipos de carboidratos, como simples e complexos, é crucial para fazer escolhas alimentares saudáveis.</a:t>
          </a:r>
          <a:endParaRPr lang="en-US" sz="1400" kern="1200"/>
        </a:p>
      </dsp:txBody>
      <dsp:txXfrm>
        <a:off x="3834765" y="600834"/>
        <a:ext cx="3486150" cy="1868045"/>
      </dsp:txXfrm>
    </dsp:sp>
    <dsp:sp modelId="{5CED9383-4D50-4FEA-A42D-BCBCA2ADCC07}">
      <dsp:nvSpPr>
        <dsp:cNvPr id="0" name=""/>
        <dsp:cNvSpPr/>
      </dsp:nvSpPr>
      <dsp:spPr>
        <a:xfrm>
          <a:off x="7669530" y="0"/>
          <a:ext cx="3486150" cy="600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Escolhas Alimentares Saudáveis</a:t>
          </a:r>
          <a:endParaRPr lang="en-US" sz="1800" kern="1200"/>
        </a:p>
      </dsp:txBody>
      <dsp:txXfrm>
        <a:off x="7669530" y="0"/>
        <a:ext cx="3486150" cy="600834"/>
      </dsp:txXfrm>
    </dsp:sp>
    <dsp:sp modelId="{4CC3C48C-75B3-49E9-ABD5-29F0B112B326}">
      <dsp:nvSpPr>
        <dsp:cNvPr id="0" name=""/>
        <dsp:cNvSpPr/>
      </dsp:nvSpPr>
      <dsp:spPr>
        <a:xfrm>
          <a:off x="7669530" y="600834"/>
          <a:ext cx="3486150" cy="18680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Fazer escolhas alimentares informadas ajuda a equilibrar a dieta, promovendo saúde e bem-estar a longo prazo.</a:t>
          </a:r>
          <a:endParaRPr lang="en-US" sz="1400" kern="1200"/>
        </a:p>
      </dsp:txBody>
      <dsp:txXfrm>
        <a:off x="7669530" y="600834"/>
        <a:ext cx="3486150" cy="18680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3/layout/verticalVisualTextBlock1">
  <dgm:title val="Vertical Visual Text Blocks"/>
  <dgm:desc val="Pictures with short bits of text with formatted headers. Use as an easier-to-read alternative to a bulleted list."/>
  <dgm:catLst>
    <dgm:cat type="picture" pri="1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Root">
    <dgm:varLst>
      <dgm:dir/>
      <dgm:resizeHandles val="exact"/>
    </dgm:varLst>
    <dgm:choose name="BasedOnLanguageDirection">
      <dgm:if name="LeftToRight" func="var" arg="dir" op="equ" val="norm">
        <dgm:alg type="lin">
          <dgm:param type="linDir" val="fromT"/>
          <dgm:param type="vertAlign" val="t"/>
          <dgm:param type="horzAlign" val="l"/>
        </dgm:alg>
      </dgm:if>
      <dgm:else name="RightToLeft">
        <dgm:alg type="lin">
          <dgm:param type="linDir" val="fromT"/>
          <dgm:param type="vertAlign" val="t"/>
          <dgm:param type="horzAlign" val="r"/>
        </dgm:alg>
      </dgm:else>
    </dgm:choose>
    <dgm:presOf/>
    <dgm:constrLst>
      <dgm:constr type="primFontSz" for="des" forName="Subtitle" op="equ" val="18"/>
      <dgm:constr type="primFontSz" for="des" forName="Description" refType="primFontSz" refFor="des" refForName="Subtitle" op="equ" fact="0.77"/>
      <dgm:constr type="w" for="ch" forName="Composite" refType="w"/>
      <dgm:constr type="h" for="ch" forName="Composite" refType="h"/>
      <dgm:constr type="h" for="ch" forName="sibTrans" refType="h" refFor="ch" refForName="Composite" fact="0.08"/>
      <dgm:constr type="sp" refType="w" refFor="ch" refForName="Composite" op="equ" fact="0.1"/>
    </dgm:constrLst>
    <dgm:ruleLst/>
    <dgm:forEach name="DirectChildrenOfRoot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Picture" refType="w" fact="0.335"/>
          <dgm:constr type="h" for="ch" forName="Picture" refType="w" refFor="ch" refForName="Picture" op="equ"/>
          <dgm:constr type="h" for="ch" forName="Picture" refType="h" op="lte"/>
          <dgm:constr type="l" for="ch" forName="Subtitle" refType="r" refFor="ch" refForName="Picture"/>
          <dgm:constr type="lOff" for="ch" forName="Subtitle" val="5"/>
          <dgm:constr type="h" for="ch" forName="Subtitle" refType="h" fact="0.1"/>
          <dgm:constr type="t" for="ch" forName="Description" refType="b" refFor="ch" refForName="Subtitle"/>
          <dgm:constr type="l" for="ch" forName="Description" refType="r" refFor="ch" refForName="Picture"/>
          <dgm:constr type="lOff" for="ch" forName="Description" val="5"/>
        </dgm:constrLst>
        <dgm:ruleLst/>
        <dgm:layoutNode name="Picture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ubtitle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SubtitleConstraintsBasedOnLanguageDirection">
            <dgm:if name="SubtitleIsLeftToRight" func="var" arg="dir" op="equ" val="norm">
              <dgm:constrLst>
                <dgm:constr type="h" refType="w" op="lte" fact="0.4"/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SubtitleIsRightToLeft">
              <dgm:constrLst>
                <dgm:constr type="h" refType="w" op="lte" fact="0.4"/>
                <dgm:constr type="rMarg"/>
                <dgm:constr type="lMarg" refType="primFontSz" fact="0.1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Description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DescriptionConstraintsBasedOnLanguageDirection">
            <dgm:if name="DescriptionIsLeftToRight" func="var" arg="dir" op="equ" val="norm">
              <dgm:constrLst>
                <dgm:constr type="lMarg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DescriptionIsRightToLeft">
              <dgm:constrLst>
                <dgm:constr type="lMarg" refType="primFontSz" fact="0.1"/>
                <dgm:constr type="rMarg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24/3/layout/hArchList1">
  <dgm:title val="Horizontal Text Blocks"/>
  <dgm:desc val="Short bits of text with formatted headers. Use as an easier-to-read alternative to a bulleted list."/>
  <dgm:catLst>
    <dgm:cat type="list" pri="100"/>
    <dgm:cat type="timeline" pri="500"/>
    <dgm:cat type="process" pri="6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vertAlign" val="t"/>
          <dgm:param type="horzAlign" val="l"/>
        </dgm:alg>
      </dgm:if>
      <dgm:else name="Name3">
        <dgm:alg type="lin">
          <dgm:param type="vertAlign" val="t"/>
          <dgm:param type="horzAlign" val="r"/>
        </dgm:alg>
      </dgm:else>
    </dgm:choose>
    <dgm:presOf/>
    <dgm:constrLst>
      <dgm:constr type="primFontSz" for="des" forName="pictRect" op="equ" val="18"/>
      <dgm:constr type="primFontSz" for="des" forName="textRect" refType="primFontSz" refFor="des" refForName="pictRect" op="equ" fact="0.77"/>
      <dgm:constr type="w" for="ch" forName="compNode" refType="w"/>
      <dgm:constr type="h" for="ch" forName="compNode" refType="h"/>
      <dgm:constr type="h" for="des" forName="pictRect" op="equ"/>
      <dgm:constr type="h" for="des" forName="pictRect" refType="primFontSz" refFor="des" refForName="pictRect" fact="3"/>
      <dgm:constr type="w" for="ch" ptType="sibTrans" refType="w" refFor="ch" refForName="compNode" op="equ" fact="0.1"/>
      <dgm:constr type="sp" refType="w" refFor="ch" refForName="compNode" op="equ" fact="0.1"/>
    </dgm:constrLst>
    <dgm:ruleLst/>
    <dgm:forEach name="Name4" axis="ch" ptType="node" cnt="20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h" for="ch" forName="pictRect" refType="h" fact="0.1"/>
          <dgm:constr type="l" for="ch" forName="pictRect"/>
          <dgm:constr type="t" for="ch" forName="pictRect"/>
          <dgm:constr type="l" for="ch" forName="textRect"/>
          <dgm:constr type="t" for="ch" forName="textRect" refType="b" refFor="ch" refForName="pictRect"/>
        </dgm:constrLst>
        <dgm:ruleLst/>
        <dgm:layoutNode name="pictRect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choosePictRectConstraints">
            <dgm:if name="ifPictRectConstraints" func="var" arg="dir" op="equ" val="norm">
              <dgm:constrLst>
                <dgm:constr type="h" refType="w" op="lte" fact="0.4"/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Pic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textRect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chooseTextRectConstraints">
            <dgm:if name="ifTextRectConstraints" func="var" arg="dir" op="equ" val="norm">
              <dgm:constrLst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Tex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89EBAA-6195-4AD5-A59F-87276CD850F3}" type="datetimeFigureOut">
              <a:rPr lang="pt-BR" smtClean="0"/>
              <a:t>13/06/2025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A5E09-86D7-438E-A54A-4B19ACEAC2C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9169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conteúdos gerados pela IA podem estar incorretos.
---
Nesta apresentação, vamos explorar o mundo dos carboidratos, seus diferentes tipos, funções essenciais no organismo e sua importância na alimentação. Abordaremos desde a estrutura química até as recomendações dietéticas, ajudando a entender como os carboidratos afetam nossa saúde.
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5009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Discutiremos inicialmente o que são os carboidratos, suas definições e estruturas. Em seguida, analisaremos os diferentes tipos de carboidratos e suas classificações. Depois, exploraremos as funções que desempenham no corpo humano, como fonte de energia. Por fim, discutiremos recomendações e considerações sobre o consumo de carboidratos.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368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carboidratos são macronutrientes fundamentais na alimentação humana. Eles são compostos orgânicos que incluem açúcares e amidos. Vamos entender a sua definição, a estrutura química que os compõe e a importância deles na nossa dieta diária.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0720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carboidratos são moléculas compostas de carbono, hidrogênio e oxigênio. Eles podem ser classificados em simples e complexos, dependendo de sua estrutura. Os monossacarídeos, como a glicose, são as unidades básicas, enquanto os polissacarídeos são cadeias de monossacarídeos ligados.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6200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carboidratos são essenciais na dieta, pois fornecem energia necessária para as funções diárias do corpo. Eles são especialmente importantes para o funcionamento adequado do cérebro e músculos, sendo a principal fonte de combustível durante atividades físicas e mentais.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9866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carboidratos podem ser classificados em três categorias principais: monossacarídeos, dissacarídeos e polissacarídeos. Essa classificação ajuda a entender as diferentes fontes alimentares e as funções que desempenham no corpo.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5668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carboidratos podem ser divididos em três tipos principais: monossacarídeos, dissacarídeos e polissacarídeos. Cada tipo tem suas próprias características e funções no organismo. Vamos explorar cada um deles em detalhes.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6447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Monossacarídeos são os açúcares mais simples e são a base para a formação de carboidratos mais complexos. A glicose é a principal fonte de energia para o corpo, enquanto a frutose é encontrada em frutas e a galactose está presente no leite.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06363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dissacarídeos são formados pela junção de dois monossacarídeos. A sacarose, encontrada no açúcar de mesa, é composta de glicose e frutose. A lactose é o açúcar do leite e a maltose é formada durante a digestão do amido.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31276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polissacarídeos são compostos por longas cadeias de monossacarídeos. O amido é a forma de armazenamento de energia em plantas, o glicogênio é o armazenamento em animais, e a celulose é uma fibra importante na dieta, contribuindo para a saúde digestiva.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89302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carboidratos desempenham diversas funções essenciais no organismo. Eles são a principal fonte de energia, têm um papel fundamental na função cerebral e são necessários para a regulação do metabolismo e armazenamento de energia.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75374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carboidratos são a fonte de energia mais rápida e eficiente para o corpo. Eles são rapidamente convertidos em glicose, que pode ser utilizada imediatamente ou armazenada como glicogênio para uso futuro durante a atividade física.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72842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cérebro depende de glicose para funcionar adequadamente. Carboidratos são cruciais para a cognição, memória e concentração, e uma dieta baixa em carboidratos pode levar a dificuldades mentais e fadiga.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09271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carboidratos ajudam a regular o metabolismo, influenciando a liberação de insulina e outros hormônios. Eles também são armazenados como glicogênio no fígado e músculos, prontos para serem usados quando necessário, garantindo desempenho físico e mental.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24740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inclusão de carboidratos na dieta deve ser balanceada e consciente. Vamos discutir as recomendações diárias, identificar alimentos ricos em diferentes tipos de carboidratos e examinar como eles impactam a saúde e o controle de peso.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56284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diretrizes de saúde recomendam que os carboidratos representem de 45% a 65% do total de calorias diárias. É importante escolher fontes ricas em nutrientes e evitar açúcares adicionados em excesso para garantir uma dieta equilibrada.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34982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Alimentos como frutas, vegetais, grãos integrais e leguminosas são fontes ricas de carboidratos saudáveis. Incorporar uma variedade de alimentos pode garantir uma ingestão adequada de fibras e nutrientes essenciais.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89522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carboidratos também têm um papel importante na saúde geral e no controle de peso. Escolher carboidratos complexos em vez de simples pode ajudar a controlar a glicose no sangue, promover a saciedade e prevenir doenças crônicas.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16394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Entender as diferenças entre carboidratos simples e complexos é vital. Vamos discutir o índice glicêmico, carga glicêmica, e os riscos associados ao consumo excessivo ou à deficiência de carboidratos na dieta.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81943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Carboidratos simples são rapidamente digeridos e podem causar picos de açúcar no sangue, enquanto os complexos são digeridos mais lentamente, oferecendo uma liberação estável de energia. A escolha correta é importante para a saúde a longo prazo.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80206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índice glicêmico classifica os carboidratos de acordo com seu efeito nos níveis de açúcar no sangue. A carga glicêmica considera a qualidade e a quantidade de carboidratos em um alimento, ajudando a gerenciar a resposta glicêmica.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14820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 consumo excessivo de carboidratos simples pode levar a problemas de saúde, como obesidade e diabetes tipo 2, enquanto a deficiência pode resultar em baixa energia e problemas de concentração. O equilíbrio é fundamental.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31577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carboidratos são uma parte essencial de uma dieta equilibrada, fornecendo energia, contribuindo para a função cerebral e regulando o metabolismo. Compreender os tipos de carboidratos e suas funções pode ajudar a fazer escolhas alimentares mais saudáveis.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2B7452-DE6A-4CAE-80BC-6047E4B5D2FE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981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302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137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427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258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965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98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287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871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689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92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366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6/13/2025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398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4" name="Imagem 3" descr="Variedade de frutas e legumes, grão integral">
            <a:extLst>
              <a:ext uri="{FF2B5EF4-FFF2-40B4-BE49-F238E27FC236}">
                <a16:creationId xmlns:a16="http://schemas.microsoft.com/office/drawing/2014/main" id="{1B75A535-9B65-4CCC-8241-D6B9D3543C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224" r="9091" b="14167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12025B4-7337-735E-4DC9-E634D20119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73183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20000"/>
                </a:schemeClr>
              </a:gs>
              <a:gs pos="26000">
                <a:schemeClr val="bg1">
                  <a:alpha val="7000"/>
                </a:schemeClr>
              </a:gs>
              <a:gs pos="100000">
                <a:schemeClr val="bg1">
                  <a:alpha val="3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D70142F-5E4A-EE36-4E28-5C744F5007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910" y="978408"/>
            <a:ext cx="4795819" cy="396996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5100"/>
              <a:t>Carboidratos: Tipos, Funções e Importância na Alimentação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9C11A1D-6A36-0A85-E218-962B068DC5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910" y="4948369"/>
            <a:ext cx="4381634" cy="1157436"/>
          </a:xfrm>
        </p:spPr>
        <p:txBody>
          <a:bodyPr anchor="b">
            <a:normAutofit/>
          </a:bodyPr>
          <a:lstStyle/>
          <a:p>
            <a:r>
              <a:rPr lang="pt-BR" sz="2400"/>
              <a:t>Explorando os diferentes aspectos dos carboidratos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0CDACD-D191-E642-F686-FCB54B7E5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4695702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39788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1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EC38958-9A69-239A-BA79-2AEC73345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89491B2-C745-F51F-7AA9-B0C3ADDE9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5160" y="978408"/>
            <a:ext cx="4745736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Tópicos a serem abordados</a:t>
            </a:r>
          </a:p>
        </p:txBody>
      </p:sp>
      <p:pic>
        <p:nvPicPr>
          <p:cNvPr id="5" name="Espaço Reservado para Conteúdo 4" descr="Alimentos ricos em carboidratos, arroz, macarrão, cereais, pão, bagel, macarrão.">
            <a:extLst>
              <a:ext uri="{FF2B5EF4-FFF2-40B4-BE49-F238E27FC236}">
                <a16:creationId xmlns:a16="http://schemas.microsoft.com/office/drawing/2014/main" id="{BD51BE35-ABB5-4C0E-9EE8-84FE942495E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5297" r="9565" b="1"/>
          <a:stretch>
            <a:fillRect/>
          </a:stretch>
        </p:blipFill>
        <p:spPr>
          <a:xfrm>
            <a:off x="517868" y="508090"/>
            <a:ext cx="5705856" cy="584699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EC109E5-0396-8968-4F42-DFEC28036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6407" y="508090"/>
            <a:ext cx="4660733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D9FE29E-0EB6-14E7-6173-90D9D7CFC250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BulletedText"/>
                  </p202:designTagLst>
                </p202:designPr>
              </p:ext>
            </p:extLst>
          </p:nvPr>
        </p:nvSpPr>
        <p:spPr>
          <a:xfrm>
            <a:off x="6995160" y="2578608"/>
            <a:ext cx="4672584" cy="376732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Introdução aos carboidratos</a:t>
            </a:r>
          </a:p>
          <a:p>
            <a:r>
              <a:rPr lang="en-US"/>
              <a:t>Tipos de carboidratos</a:t>
            </a:r>
          </a:p>
          <a:p>
            <a:r>
              <a:rPr lang="en-US"/>
              <a:t>Funções dos carboidratos no organismo</a:t>
            </a:r>
          </a:p>
          <a:p>
            <a:r>
              <a:rPr lang="en-US"/>
              <a:t>Carboidratos na dieta</a:t>
            </a:r>
          </a:p>
          <a:p>
            <a:r>
              <a:rPr lang="en-US"/>
              <a:t>Considerações sobre o consumo de carboidratos</a:t>
            </a:r>
          </a:p>
        </p:txBody>
      </p:sp>
    </p:spTree>
    <p:extLst>
      <p:ext uri="{BB962C8B-B14F-4D97-AF65-F5344CB8AC3E}">
        <p14:creationId xmlns:p14="http://schemas.microsoft.com/office/powerpoint/2010/main" val="2322283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7EFAAB5-34A3-C2FC-70BA-7720CC8AD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3565E15-5ED7-A21D-F590-64F76A684A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1211766"/>
            <a:ext cx="7237052" cy="4727988"/>
          </a:xfrm>
        </p:spPr>
        <p:txBody>
          <a:bodyPr anchor="b">
            <a:normAutofit/>
          </a:bodyPr>
          <a:lstStyle/>
          <a:p>
            <a:r>
              <a:rPr lang="pt-BR" sz="7400"/>
              <a:t>Introdução aos carboidratos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8A44BC8-2508-4575-75F6-0ED3F11E7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6208776"/>
            <a:ext cx="7269480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40578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C32CD27-7027-AB2B-38F1-71C08EB84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1396168-9A94-7965-51B2-5DB365F21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536" y="978408"/>
            <a:ext cx="6236208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Definição e estrutura química</a:t>
            </a:r>
          </a:p>
        </p:txBody>
      </p:sp>
      <p:pic>
        <p:nvPicPr>
          <p:cNvPr id="5" name="Espaço Reservado para Conteúdo 4" descr="Um modelo de bola e bastão de piretrina. Um inseticida muito comum extraído de plantas de crisântemo. Isolado no branco.">
            <a:extLst>
              <a:ext uri="{FF2B5EF4-FFF2-40B4-BE49-F238E27FC236}">
                <a16:creationId xmlns:a16="http://schemas.microsoft.com/office/drawing/2014/main" id="{0731F173-A710-4FDF-8D8A-C8D0CCF33F2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11211" r="34550" b="1"/>
          <a:stretch>
            <a:fillRect/>
          </a:stretch>
        </p:blipFill>
        <p:spPr>
          <a:xfrm>
            <a:off x="517869" y="508091"/>
            <a:ext cx="4221911" cy="5837918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6DD38CD-CFFE-4ABA-3DC8-01ED90559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4611" y="508090"/>
            <a:ext cx="6186474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F1745F7-941D-6C24-0011-3244F3950E5E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431536" y="2578608"/>
            <a:ext cx="6236208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Composição dos Carboidratos</a:t>
            </a:r>
          </a:p>
          <a:p>
            <a:pPr marL="0" lvl="1" indent="0">
              <a:buNone/>
            </a:pPr>
            <a:r>
              <a:rPr lang="pt-BR" sz="1400"/>
              <a:t>Os carboidratos são compostos por carbono, hidrogênio e oxigênio, formando a base de diversas moléculas biológicas.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Classificação dos Carboidratos</a:t>
            </a:r>
          </a:p>
          <a:p>
            <a:pPr marL="0" lvl="1" indent="0">
              <a:buNone/>
            </a:pPr>
            <a:r>
              <a:rPr lang="pt-BR" sz="1400"/>
              <a:t>Os carboidratos podem ser classificados como simples ou complexos, dependendo de sua estrutura química e funcionalidade.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Monossacarídeos e Polissacarídeos</a:t>
            </a:r>
          </a:p>
          <a:p>
            <a:pPr marL="0" lvl="1" indent="0">
              <a:buNone/>
            </a:pPr>
            <a:r>
              <a:rPr lang="pt-BR" sz="1400"/>
              <a:t>Os monossacarídeos como a glicose são as unidades básicas, enquanto os polissacarídeos são cadeias de monossacarídeos interligados.</a:t>
            </a:r>
          </a:p>
        </p:txBody>
      </p:sp>
    </p:spTree>
    <p:extLst>
      <p:ext uri="{BB962C8B-B14F-4D97-AF65-F5344CB8AC3E}">
        <p14:creationId xmlns:p14="http://schemas.microsoft.com/office/powerpoint/2010/main" val="39210757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C32CD27-7027-AB2B-38F1-71C08EB84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5250C82-8920-32BF-CBA5-225DE1286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536" y="978408"/>
            <a:ext cx="6236208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Importância na dieta</a:t>
            </a:r>
          </a:p>
        </p:txBody>
      </p:sp>
      <p:pic>
        <p:nvPicPr>
          <p:cNvPr id="5" name="Espaço Reservado para Conteúdo 4" descr="nozes e frutas secas como damasco, uva, pestil (camadas secas de polpa de fruta) e sementes de damasco. Polpa de fruta ou prensada que é sobremesa formada como resultado da preservação da polpa de fruta para o inverno, formando uma folha sob pressão nas cozinhas da Turquia e dos países vizinhos. Pestil é geralmente feito com damascos. No entanto, também é produzido a partir de amoreira e outras frutas, como figos e uvas.">
            <a:extLst>
              <a:ext uri="{FF2B5EF4-FFF2-40B4-BE49-F238E27FC236}">
                <a16:creationId xmlns:a16="http://schemas.microsoft.com/office/drawing/2014/main" id="{1FF9A510-F501-4E4F-8A51-7362090C58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8946" r="22781" b="1"/>
          <a:stretch>
            <a:fillRect/>
          </a:stretch>
        </p:blipFill>
        <p:spPr>
          <a:xfrm>
            <a:off x="517869" y="508091"/>
            <a:ext cx="4221911" cy="5837918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6DD38CD-CFFE-4ABA-3DC8-01ED90559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4611" y="508090"/>
            <a:ext cx="6186474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CCE4A96-5A7A-1567-14DD-E25101C2F8F2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431536" y="2578608"/>
            <a:ext cx="6236208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Fonte de Energia</a:t>
            </a:r>
          </a:p>
          <a:p>
            <a:pPr marL="0" lvl="1" indent="0">
              <a:buNone/>
            </a:pPr>
            <a:r>
              <a:rPr lang="pt-BR" sz="1400"/>
              <a:t>Os carboidratos são a principal fonte de energia do corpo, essenciais para realizar atividades diárias.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Importância para o Cérebro</a:t>
            </a:r>
          </a:p>
          <a:p>
            <a:pPr marL="0" lvl="1" indent="0">
              <a:buNone/>
            </a:pPr>
            <a:r>
              <a:rPr lang="pt-BR" sz="1400"/>
              <a:t>Os carboidratos são cruciais para o funcionamento adequado do cérebro, melhorando a concentração e a memória.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Auxílio nas Atividades Físicas</a:t>
            </a:r>
          </a:p>
          <a:p>
            <a:pPr marL="0" lvl="1" indent="0">
              <a:buNone/>
            </a:pPr>
            <a:r>
              <a:rPr lang="pt-BR" sz="1400"/>
              <a:t>Durante atividades físicas, os carboidratos são a principal fonte de combustível para músculos, aumentando a performance.</a:t>
            </a:r>
          </a:p>
        </p:txBody>
      </p:sp>
    </p:spTree>
    <p:extLst>
      <p:ext uri="{BB962C8B-B14F-4D97-AF65-F5344CB8AC3E}">
        <p14:creationId xmlns:p14="http://schemas.microsoft.com/office/powerpoint/2010/main" val="28829095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53AE3C-AC4F-907C-B473-B9A30D2150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81933E-93BD-38CE-3C98-D10B2844C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1" y="508090"/>
            <a:ext cx="3412998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3B7A5C-39EE-77A0-28F9-DF5137231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6008" y="611650"/>
            <a:ext cx="7031736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913260-B482-50C7-F2B0-3CFDFF03E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3410712" cy="5376672"/>
          </a:xfrm>
        </p:spPr>
        <p:txBody>
          <a:bodyPr>
            <a:normAutofit/>
          </a:bodyPr>
          <a:lstStyle/>
          <a:p>
            <a:r>
              <a:rPr lang="pt-BR" sz="4000"/>
              <a:t>Classificação básica dos carboidratos</a:t>
            </a:r>
          </a:p>
        </p:txBody>
      </p:sp>
      <p:graphicFrame>
        <p:nvGraphicFramePr>
          <p:cNvPr id="4" name="Espaço Reservado para Conteúdo 4">
            <a:extLst>
              <a:ext uri="{FF2B5EF4-FFF2-40B4-BE49-F238E27FC236}">
                <a16:creationId xmlns:a16="http://schemas.microsoft.com/office/drawing/2014/main" id="{381E97A7-A1EB-4458-A23D-F6BF897A2E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2805356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VisualTitledTextBox"/>
                  </p202:designTagLst>
                </p202:designPr>
              </p:ext>
            </p:extLst>
          </p:nvPr>
        </p:nvGraphicFramePr>
        <p:xfrm>
          <a:off x="4636008" y="1042416"/>
          <a:ext cx="7031736" cy="5312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13956448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7EFAAB5-34A3-C2FC-70BA-7720CC8AD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599EED6-1838-FF94-0A3A-F59BCF0B94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1211766"/>
            <a:ext cx="7237052" cy="4727988"/>
          </a:xfrm>
        </p:spPr>
        <p:txBody>
          <a:bodyPr anchor="b">
            <a:normAutofit/>
          </a:bodyPr>
          <a:lstStyle/>
          <a:p>
            <a:r>
              <a:rPr lang="pt-BR" sz="7400"/>
              <a:t>Tipos de carboidratos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8A44BC8-2508-4575-75F6-0ED3F11E7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6208776"/>
            <a:ext cx="7269480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53000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EE42DCE-4A4F-44C4-84E5-261B3BEE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C751198-63A8-8629-F7BC-B029F20EB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6300216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Monossacarídeos: glicose, frutose e galactose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282982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4938884-C301-5730-3162-8259D323F32B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21208" y="2578608"/>
            <a:ext cx="6300216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O que são Monossacarídeos?</a:t>
            </a:r>
          </a:p>
          <a:p>
            <a:pPr marL="0" lvl="1" indent="0">
              <a:buNone/>
            </a:pPr>
            <a:r>
              <a:rPr lang="pt-BR" sz="1400"/>
              <a:t>Monossacarídeos são os açúcares mais simples, que servem como blocos de construção para carboidratos complexos.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Glicose como Fonte de Energia</a:t>
            </a:r>
          </a:p>
          <a:p>
            <a:pPr marL="0" lvl="1" indent="0">
              <a:buNone/>
            </a:pPr>
            <a:r>
              <a:rPr lang="pt-BR" sz="1400"/>
              <a:t>A glicose é a principal fonte de energia para o corpo humano, essencial para várias funções biológicas.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Frutose e Galactose</a:t>
            </a:r>
          </a:p>
          <a:p>
            <a:pPr marL="0" lvl="1" indent="0">
              <a:buNone/>
            </a:pPr>
            <a:r>
              <a:rPr lang="pt-BR" sz="1400"/>
              <a:t>A frutose é encontrada em frutas e a galactose está presente no leite, ambos importantes para a dieta.</a:t>
            </a:r>
          </a:p>
        </p:txBody>
      </p:sp>
      <p:pic>
        <p:nvPicPr>
          <p:cNvPr id="5" name="Espaço Reservado para Conteúdo 4" descr="Molécula de medicamento renderizada por computador hidroxicloroquina, que mostrou eficácia no tratamento de pacientes com COVID-19 e foi mencionada pelo presidente Trump em briefing na Casa Branca. Símbolos de cores - vermelho = oxigênio, azul = nitrogênio, branco = hidrogênio, cloro verde, ciano-carbono.">
            <a:extLst>
              <a:ext uri="{FF2B5EF4-FFF2-40B4-BE49-F238E27FC236}">
                <a16:creationId xmlns:a16="http://schemas.microsoft.com/office/drawing/2014/main" id="{4DDEBD70-DD0E-4474-ACB9-1C942A351C4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1626" r="31776" b="1"/>
          <a:stretch>
            <a:fillRect/>
          </a:stretch>
        </p:blipFill>
        <p:spPr>
          <a:xfrm>
            <a:off x="7586236" y="508090"/>
            <a:ext cx="4081805" cy="584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184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CB43433-9A73-9589-F376-EDCDE63ED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166420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Dissacarídeos: sacarose, lactose e maltose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367C65-B72C-202E-98A7-9B20F8F2F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7" y="508090"/>
            <a:ext cx="5020056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558C32-DE71-E6B3-A032-D3EA9CB0F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6463" y="611650"/>
            <a:ext cx="5504688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5" name="Espaço Reservado para Conteúdo 4" descr="Modelo 3D renderizado com profundidade de campo rasa.">
            <a:extLst>
              <a:ext uri="{FF2B5EF4-FFF2-40B4-BE49-F238E27FC236}">
                <a16:creationId xmlns:a16="http://schemas.microsoft.com/office/drawing/2014/main" id="{4B716AEF-4659-4E15-B275-65751481690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12103" r="-1" b="17950"/>
          <a:stretch>
            <a:fillRect/>
          </a:stretch>
        </p:blipFill>
        <p:spPr>
          <a:xfrm>
            <a:off x="517867" y="2834640"/>
            <a:ext cx="5020056" cy="3511296"/>
          </a:xfrm>
          <a:prstGeom prst="rect">
            <a:avLst/>
          </a:prstGeom>
        </p:spPr>
      </p:pic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6E71848-BEAE-B1A5-97AD-A098A14F9873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163056" y="978408"/>
            <a:ext cx="5504688" cy="53675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Formação de Dissacarídeos</a:t>
            </a:r>
          </a:p>
          <a:p>
            <a:pPr marL="0" lvl="1" indent="0">
              <a:buNone/>
            </a:pPr>
            <a:r>
              <a:rPr lang="pt-BR" sz="1400"/>
              <a:t>Os dissacarídeos são formados pela união de dois monossacarídeos, resultando em diferentes tipos de açúcares.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Sacarose</a:t>
            </a:r>
          </a:p>
          <a:p>
            <a:pPr marL="0" lvl="1" indent="0">
              <a:buNone/>
            </a:pPr>
            <a:r>
              <a:rPr lang="pt-BR" sz="1400"/>
              <a:t>A sacarose é o açúcar de mesa, composta por glicose e frutose, amplamente utilizado na alimentação.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Lactose</a:t>
            </a:r>
          </a:p>
          <a:p>
            <a:pPr marL="0" lvl="1" indent="0">
              <a:buNone/>
            </a:pPr>
            <a:r>
              <a:rPr lang="pt-BR" sz="1400"/>
              <a:t>A lactose é o açúcar encontrado no leite e nos produtos lácteos, essencial para a nutrição em bebês.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Maltose</a:t>
            </a:r>
          </a:p>
          <a:p>
            <a:pPr marL="0" lvl="1" indent="0">
              <a:buNone/>
            </a:pPr>
            <a:r>
              <a:rPr lang="pt-BR" sz="1400"/>
              <a:t>A maltose é formada durante a digestão do amido e é encontrada em alguns alimentos e bebidas fermentadas.</a:t>
            </a:r>
          </a:p>
        </p:txBody>
      </p:sp>
    </p:spTree>
    <p:extLst>
      <p:ext uri="{BB962C8B-B14F-4D97-AF65-F5344CB8AC3E}">
        <p14:creationId xmlns:p14="http://schemas.microsoft.com/office/powerpoint/2010/main" val="34134884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9361642-6D96-7FD2-F595-2DE03FA5A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166420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Polissacarídeos: amido, glicogênio e celulose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367C65-B72C-202E-98A7-9B20F8F2F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7" y="508090"/>
            <a:ext cx="5020056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558C32-DE71-E6B3-A032-D3EA9CB0F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6463" y="611650"/>
            <a:ext cx="5504688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5" name="Espaço Reservado para Conteúdo 4" descr="Examine o crescimento celular em um tubo de ensaio.">
            <a:extLst>
              <a:ext uri="{FF2B5EF4-FFF2-40B4-BE49-F238E27FC236}">
                <a16:creationId xmlns:a16="http://schemas.microsoft.com/office/drawing/2014/main" id="{4CC5327A-302A-4ED7-86E1-AF0308175F5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984" r="9659" b="-1"/>
          <a:stretch>
            <a:fillRect/>
          </a:stretch>
        </p:blipFill>
        <p:spPr>
          <a:xfrm>
            <a:off x="517867" y="2834640"/>
            <a:ext cx="5020056" cy="3511296"/>
          </a:xfrm>
          <a:prstGeom prst="rect">
            <a:avLst/>
          </a:prstGeom>
        </p:spPr>
      </p:pic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9600434-2137-8E38-E10C-A6B2F5EB6396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163056" y="978408"/>
            <a:ext cx="5504688" cy="53675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Estrutura dos Polissacarídeos</a:t>
            </a:r>
          </a:p>
          <a:p>
            <a:pPr marL="0" lvl="1" indent="0">
              <a:buNone/>
            </a:pPr>
            <a:r>
              <a:rPr lang="pt-BR" sz="1400"/>
              <a:t>Os polissacarídeos são formados por longas cadeias de monossacarídeos, que são os blocos de construção dos carboidratos.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Armazenamento de Energia em Plantas</a:t>
            </a:r>
          </a:p>
          <a:p>
            <a:pPr marL="0" lvl="1" indent="0">
              <a:buNone/>
            </a:pPr>
            <a:r>
              <a:rPr lang="pt-BR" sz="1400"/>
              <a:t>O amido serve como a principal forma de armazenamento de energia em plantas, permitindo o crescimento e a sobrevivência.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Armazenamento de Energia em Animais</a:t>
            </a:r>
          </a:p>
          <a:p>
            <a:pPr marL="0" lvl="1" indent="0">
              <a:buNone/>
            </a:pPr>
            <a:r>
              <a:rPr lang="pt-BR" sz="1400"/>
              <a:t>O glicogênio é a forma de armazenamento de energia em animais, encontrado principalmente no fígado e nos músculos.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Importância da Celulose</a:t>
            </a:r>
          </a:p>
          <a:p>
            <a:pPr marL="0" lvl="1" indent="0">
              <a:buNone/>
            </a:pPr>
            <a:r>
              <a:rPr lang="pt-BR" sz="1400"/>
              <a:t>A celulose é uma fibra essencial na dieta, contribuindo para a saúde digestiva e o funcionamento adequado do intestino.</a:t>
            </a:r>
          </a:p>
        </p:txBody>
      </p:sp>
    </p:spTree>
    <p:extLst>
      <p:ext uri="{BB962C8B-B14F-4D97-AF65-F5344CB8AC3E}">
        <p14:creationId xmlns:p14="http://schemas.microsoft.com/office/powerpoint/2010/main" val="145588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7EFAAB5-34A3-C2FC-70BA-7720CC8AD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A097183-0184-4E67-1A09-E08F407D63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1211766"/>
            <a:ext cx="7237052" cy="4727988"/>
          </a:xfrm>
        </p:spPr>
        <p:txBody>
          <a:bodyPr anchor="b">
            <a:normAutofit/>
          </a:bodyPr>
          <a:lstStyle/>
          <a:p>
            <a:r>
              <a:rPr lang="pt-BR" sz="7400"/>
              <a:t>Funções dos carboidratos no organismo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8A44BC8-2508-4575-75F6-0ED3F11E7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6208776"/>
            <a:ext cx="7269480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2434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C32CD27-7027-AB2B-38F1-71C08EB84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D0028D0-DF50-E59C-EB73-7BC80E772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536" y="978408"/>
            <a:ext cx="6236208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Fonte de energia primária</a:t>
            </a:r>
          </a:p>
        </p:txBody>
      </p:sp>
      <p:pic>
        <p:nvPicPr>
          <p:cNvPr id="5" name="Espaço Reservado para Conteúdo 4" descr="Diferentes produtos de grãos e cereais todos juntos.">
            <a:extLst>
              <a:ext uri="{FF2B5EF4-FFF2-40B4-BE49-F238E27FC236}">
                <a16:creationId xmlns:a16="http://schemas.microsoft.com/office/drawing/2014/main" id="{611651F2-B67B-44F1-9B4A-A8A507461E8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18243" r="33485" b="1"/>
          <a:stretch>
            <a:fillRect/>
          </a:stretch>
        </p:blipFill>
        <p:spPr>
          <a:xfrm>
            <a:off x="517869" y="508091"/>
            <a:ext cx="4221911" cy="5837918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6DD38CD-CFFE-4ABA-3DC8-01ED90559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4611" y="508090"/>
            <a:ext cx="6186474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968D7C4-959B-B7CA-DF25-5425349D2CF1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431536" y="2578608"/>
            <a:ext cx="6236208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Carboidratos como Energia</a:t>
            </a:r>
          </a:p>
          <a:p>
            <a:pPr marL="0" lvl="1" indent="0">
              <a:buNone/>
            </a:pPr>
            <a:r>
              <a:rPr lang="pt-BR" sz="1400"/>
              <a:t>Os carboidratos são a fonte de energia primária do corpo devido à sua rápida digestão e conversão em glicose.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Conversão em Glicose</a:t>
            </a:r>
          </a:p>
          <a:p>
            <a:pPr marL="0" lvl="1" indent="0">
              <a:buNone/>
            </a:pPr>
            <a:r>
              <a:rPr lang="pt-BR" sz="1400"/>
              <a:t>Os carboidratos são rapidamente convertidos em glicose, que fornece energia imediata para o corpo durante atividades físicas.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Armazenamento em Glicogênio</a:t>
            </a:r>
          </a:p>
          <a:p>
            <a:pPr marL="0" lvl="1" indent="0">
              <a:buNone/>
            </a:pPr>
            <a:r>
              <a:rPr lang="pt-BR" sz="1400"/>
              <a:t>A glicose que não é imediatamente utilizada é armazenada como glicogênio para uso futuro, especialmente durante exercícios prolongados.</a:t>
            </a:r>
          </a:p>
        </p:txBody>
      </p:sp>
    </p:spTree>
    <p:extLst>
      <p:ext uri="{BB962C8B-B14F-4D97-AF65-F5344CB8AC3E}">
        <p14:creationId xmlns:p14="http://schemas.microsoft.com/office/powerpoint/2010/main" val="23482782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C32CD27-7027-AB2B-38F1-71C08EB84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1B893A2-1573-1B79-A9C5-006173688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536" y="978408"/>
            <a:ext cx="6236208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Papel na função cerebral</a:t>
            </a:r>
          </a:p>
        </p:txBody>
      </p:sp>
      <p:pic>
        <p:nvPicPr>
          <p:cNvPr id="5" name="Espaço Reservado para Conteúdo 4" descr="Tiro conceitual de núcleos de nozes como um cérebro humano.">
            <a:extLst>
              <a:ext uri="{FF2B5EF4-FFF2-40B4-BE49-F238E27FC236}">
                <a16:creationId xmlns:a16="http://schemas.microsoft.com/office/drawing/2014/main" id="{55F39E13-9F36-4B49-A308-D2C49E7BE2F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19422" r="1" b="1"/>
          <a:stretch>
            <a:fillRect/>
          </a:stretch>
        </p:blipFill>
        <p:spPr>
          <a:xfrm>
            <a:off x="517869" y="508091"/>
            <a:ext cx="4221911" cy="5837918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6DD38CD-CFFE-4ABA-3DC8-01ED90559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4611" y="508090"/>
            <a:ext cx="6186474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50356A2-463D-8B38-BD59-6B8EC05B3983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431536" y="2578608"/>
            <a:ext cx="6236208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Importância da Glicose</a:t>
            </a:r>
          </a:p>
          <a:p>
            <a:pPr marL="0" lvl="1" indent="0">
              <a:buNone/>
            </a:pPr>
            <a:r>
              <a:rPr lang="pt-BR" sz="1400"/>
              <a:t>O cérebro utiliza a glicose como sua principal fonte de energia para funcionar de forma eficaz e manter a saúde mental.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Carboidratos e Cognição</a:t>
            </a:r>
          </a:p>
          <a:p>
            <a:pPr marL="0" lvl="1" indent="0">
              <a:buNone/>
            </a:pPr>
            <a:r>
              <a:rPr lang="pt-BR" sz="1400"/>
              <a:t>Carboidratos são essenciais para funções cognitivas, como memória e concentração, impactando a performance mental.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Consequências de Dieta Baixa em Carboidratos</a:t>
            </a:r>
          </a:p>
          <a:p>
            <a:pPr marL="0" lvl="1" indent="0">
              <a:buNone/>
            </a:pPr>
            <a:r>
              <a:rPr lang="pt-BR" sz="1400"/>
              <a:t>Uma dieta pobre em carboidratos pode resultar em dificuldades mentais e fadiga, afetando a clareza de pensamento.</a:t>
            </a:r>
          </a:p>
        </p:txBody>
      </p:sp>
    </p:spTree>
    <p:extLst>
      <p:ext uri="{BB962C8B-B14F-4D97-AF65-F5344CB8AC3E}">
        <p14:creationId xmlns:p14="http://schemas.microsoft.com/office/powerpoint/2010/main" val="33115703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EE42DCE-4A4F-44C4-84E5-261B3BEE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9E78441-3E01-7C07-4FFB-5CD6CA1A3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6300216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Regulação do metabolismo e armazenamento de energia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282982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47CC4F1-A2C9-0FA2-9E01-F95BBA577106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21208" y="2578608"/>
            <a:ext cx="6300216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Papel dos Carboidratos</a:t>
            </a:r>
          </a:p>
          <a:p>
            <a:pPr marL="0" lvl="1" indent="0">
              <a:buNone/>
            </a:pPr>
            <a:r>
              <a:rPr lang="pt-BR" sz="1400"/>
              <a:t>Os carboidratos são fundamentais para regular o metabolismo e influenciar a liberação de hormônios essenciais como a insulina.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Armazenamento de Glicogênio</a:t>
            </a:r>
          </a:p>
          <a:p>
            <a:pPr marL="0" lvl="1" indent="0">
              <a:buNone/>
            </a:pPr>
            <a:r>
              <a:rPr lang="pt-BR" sz="1400"/>
              <a:t>Os carboidratos são convertidos e armazenados como glicogênio no fígado e músculos, prontos para uso energético.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Desempenho Físico e Mental</a:t>
            </a:r>
          </a:p>
          <a:p>
            <a:pPr marL="0" lvl="1" indent="0">
              <a:buNone/>
            </a:pPr>
            <a:r>
              <a:rPr lang="pt-BR" sz="1400"/>
              <a:t>O armazenamento adequado de energia em forma de glicogênio é vital para garantir desempenho físico e mental eficaz.</a:t>
            </a:r>
          </a:p>
        </p:txBody>
      </p:sp>
      <p:pic>
        <p:nvPicPr>
          <p:cNvPr id="5" name="Espaço Reservado para Conteúdo 4" descr="Corredor fazendo um exercício de corrida diária">
            <a:extLst>
              <a:ext uri="{FF2B5EF4-FFF2-40B4-BE49-F238E27FC236}">
                <a16:creationId xmlns:a16="http://schemas.microsoft.com/office/drawing/2014/main" id="{25FA2D0B-00C8-427E-97D8-CE8C65D1B35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16310" r="37092" b="1"/>
          <a:stretch>
            <a:fillRect/>
          </a:stretch>
        </p:blipFill>
        <p:spPr>
          <a:xfrm>
            <a:off x="7586236" y="508090"/>
            <a:ext cx="4081805" cy="584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560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7EFAAB5-34A3-C2FC-70BA-7720CC8AD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EFFF510-01BA-7EA8-5ACE-8053A18BC6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1211766"/>
            <a:ext cx="7237052" cy="4727988"/>
          </a:xfrm>
        </p:spPr>
        <p:txBody>
          <a:bodyPr anchor="b">
            <a:normAutofit/>
          </a:bodyPr>
          <a:lstStyle/>
          <a:p>
            <a:r>
              <a:rPr lang="pt-BR" sz="7400"/>
              <a:t>Carboidratos na dieta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8A44BC8-2508-4575-75F6-0ED3F11E7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6208776"/>
            <a:ext cx="7269480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74330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EE42DCE-4A4F-44C4-84E5-261B3BEE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D1B743F-4468-DD6E-F4E1-43D7BAC03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6300216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Recomendações diárias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282982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DFEEB9E-DB1F-41F1-C751-119C9FB841EB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21208" y="2578608"/>
            <a:ext cx="6300216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Porcentagem de Carboidratos</a:t>
            </a:r>
          </a:p>
          <a:p>
            <a:pPr marL="0" lvl="1" indent="0">
              <a:buNone/>
            </a:pPr>
            <a:r>
              <a:rPr lang="pt-BR" sz="1400"/>
              <a:t>As diretrizes de saúde sugerem que os carboidratos devem compor entre 45% e 65% das calorias diárias para uma dieta equilibrada.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Fontes Ricas em Nutrientes</a:t>
            </a:r>
          </a:p>
          <a:p>
            <a:pPr marL="0" lvl="1" indent="0">
              <a:buNone/>
            </a:pPr>
            <a:r>
              <a:rPr lang="pt-BR" sz="1400"/>
              <a:t>Escolher fontes de carboidratos que sejam ricas em nutrientes, como grãos integrais e legumes, é crucial para a saúde.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Evitar Açúcares Adicionados</a:t>
            </a:r>
          </a:p>
          <a:p>
            <a:pPr marL="0" lvl="1" indent="0">
              <a:buNone/>
            </a:pPr>
            <a:r>
              <a:rPr lang="pt-BR" sz="1400"/>
              <a:t>Reduzir o consumo de açúcares adicionados é essencial para manter uma alimentação saudável e equilibrada.</a:t>
            </a:r>
          </a:p>
        </p:txBody>
      </p:sp>
      <p:pic>
        <p:nvPicPr>
          <p:cNvPr id="5" name="Espaço Reservado para Conteúdo 4" descr="Uma cornucópia de produtos frescos, carne, peixe e laticínios são fotografados de um ângulo aéreo. Juntos, eles se assemelham à dieta cetogênica.">
            <a:extLst>
              <a:ext uri="{FF2B5EF4-FFF2-40B4-BE49-F238E27FC236}">
                <a16:creationId xmlns:a16="http://schemas.microsoft.com/office/drawing/2014/main" id="{CB765305-5B8A-457C-9887-B54CD975AED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15379" r="38023" b="1"/>
          <a:stretch>
            <a:fillRect/>
          </a:stretch>
        </p:blipFill>
        <p:spPr>
          <a:xfrm>
            <a:off x="7586236" y="508090"/>
            <a:ext cx="4081805" cy="584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14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C32CD27-7027-AB2B-38F1-71C08EB84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61BD77A-4B40-DA5D-BAC1-D3608BF3E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536" y="978408"/>
            <a:ext cx="6236208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Alimentos ricos em diferentes tipos de carboidratos</a:t>
            </a:r>
          </a:p>
        </p:txBody>
      </p:sp>
      <p:pic>
        <p:nvPicPr>
          <p:cNvPr id="5" name="Espaço Reservado para Conteúdo 4" descr="Legumes em exibição em um mercado">
            <a:extLst>
              <a:ext uri="{FF2B5EF4-FFF2-40B4-BE49-F238E27FC236}">
                <a16:creationId xmlns:a16="http://schemas.microsoft.com/office/drawing/2014/main" id="{43654E1A-362A-46A1-9209-B888C5F77BD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32429" r="19299" b="1"/>
          <a:stretch>
            <a:fillRect/>
          </a:stretch>
        </p:blipFill>
        <p:spPr>
          <a:xfrm>
            <a:off x="517869" y="508091"/>
            <a:ext cx="4221911" cy="5837918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6DD38CD-CFFE-4ABA-3DC8-01ED90559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4611" y="508090"/>
            <a:ext cx="6186474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DC0BBC-D686-E9BB-BA62-E4B08CF82557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431536" y="2578608"/>
            <a:ext cx="6236208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Frutas e Vegetais</a:t>
            </a:r>
          </a:p>
          <a:p>
            <a:pPr marL="0" lvl="1" indent="0">
              <a:buNone/>
            </a:pPr>
            <a:r>
              <a:rPr lang="pt-BR" sz="1400"/>
              <a:t>Frutas e vegetais são fontes ricas em carboidratos saudáveis, além de serem repletos de fibras e vitaminas.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Grãos Integrais</a:t>
            </a:r>
          </a:p>
          <a:p>
            <a:pPr marL="0" lvl="1" indent="0">
              <a:buNone/>
            </a:pPr>
            <a:r>
              <a:rPr lang="pt-BR" sz="1400"/>
              <a:t>Grãos integrais como aveia, quinoa e arroz integral oferecem carboidratos saudáveis que ajudam na digestão e energia.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Leguminosas</a:t>
            </a:r>
          </a:p>
          <a:p>
            <a:pPr marL="0" lvl="1" indent="0">
              <a:buNone/>
            </a:pPr>
            <a:r>
              <a:rPr lang="pt-BR" sz="1400"/>
              <a:t>Leguminosas, como feijões e lentilhas, são excelente fonte de carboidratos e proteínas, promovendo uma dieta equilibrada.</a:t>
            </a:r>
          </a:p>
        </p:txBody>
      </p:sp>
    </p:spTree>
    <p:extLst>
      <p:ext uri="{BB962C8B-B14F-4D97-AF65-F5344CB8AC3E}">
        <p14:creationId xmlns:p14="http://schemas.microsoft.com/office/powerpoint/2010/main" val="33530977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C32CD27-7027-AB2B-38F1-71C08EB84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44F4858-7C04-16D5-7B7A-4B021A690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536" y="978408"/>
            <a:ext cx="6236208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Impacto na saúde e controle de peso</a:t>
            </a:r>
          </a:p>
        </p:txBody>
      </p:sp>
      <p:pic>
        <p:nvPicPr>
          <p:cNvPr id="5" name="Espaço Reservado para Conteúdo 4" descr="Vista de alto ângulo de vários tipos de alimentos ricos em carboidratos como pão, banana, macarrão, maçã, aveia, farinha, feijão, lentilha, passas, batatas, batatas-doces, tâmaras e grãos-de-bico. Os objetos são isolados no centro da imagem em um fundo de madeira. &#10;Fotografia DSLR de baixa tonalidade tirada com Canon EOS 6D Mark II e Canon EF 24-105 mm f/4L">
            <a:extLst>
              <a:ext uri="{FF2B5EF4-FFF2-40B4-BE49-F238E27FC236}">
                <a16:creationId xmlns:a16="http://schemas.microsoft.com/office/drawing/2014/main" id="{F2571DCB-B4A5-447F-BC00-AAC0AE8D367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30812" r="20916" b="1"/>
          <a:stretch>
            <a:fillRect/>
          </a:stretch>
        </p:blipFill>
        <p:spPr>
          <a:xfrm>
            <a:off x="517869" y="508091"/>
            <a:ext cx="4221911" cy="5837918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6DD38CD-CFFE-4ABA-3DC8-01ED90559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4611" y="508090"/>
            <a:ext cx="6186474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1F53219-3A28-58B3-7251-6A8675425551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431536" y="2578608"/>
            <a:ext cx="6236208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Saúde Geral</a:t>
            </a:r>
          </a:p>
          <a:p>
            <a:pPr marL="0" lvl="1" indent="0">
              <a:buNone/>
            </a:pPr>
            <a:r>
              <a:rPr lang="pt-BR" sz="1400"/>
              <a:t>Os carboidratos são essenciais para a saúde geral, fornecendo energia e nutrientes necessários ao corpo.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Controle da Glicose</a:t>
            </a:r>
          </a:p>
          <a:p>
            <a:pPr marL="0" lvl="1" indent="0">
              <a:buNone/>
            </a:pPr>
            <a:r>
              <a:rPr lang="pt-BR" sz="1400"/>
              <a:t>Escolher carboidratos complexos pode ajudar a regular os níveis de glicose no sangue, evitando picos de açúcar.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Promoção da Saciedade</a:t>
            </a:r>
          </a:p>
          <a:p>
            <a:pPr marL="0" lvl="1" indent="0">
              <a:buNone/>
            </a:pPr>
            <a:r>
              <a:rPr lang="pt-BR" sz="1400"/>
              <a:t>Carboidratos complexos promovem a saciedade, ajudando a controlar o apetite e a ingestão calórica.</a:t>
            </a:r>
          </a:p>
        </p:txBody>
      </p:sp>
    </p:spTree>
    <p:extLst>
      <p:ext uri="{BB962C8B-B14F-4D97-AF65-F5344CB8AC3E}">
        <p14:creationId xmlns:p14="http://schemas.microsoft.com/office/powerpoint/2010/main" val="3115918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7EFAAB5-34A3-C2FC-70BA-7720CC8AD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1575149-F656-45E5-B59B-EF12DA9E9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1211766"/>
            <a:ext cx="7237052" cy="4727988"/>
          </a:xfrm>
        </p:spPr>
        <p:txBody>
          <a:bodyPr anchor="b">
            <a:normAutofit/>
          </a:bodyPr>
          <a:lstStyle/>
          <a:p>
            <a:r>
              <a:rPr lang="pt-BR" sz="7400"/>
              <a:t>Considerações sobre o consumo de carboidratos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8A44BC8-2508-4575-75F6-0ED3F11E7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6208776"/>
            <a:ext cx="7269480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17488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EE42DCE-4A4F-44C4-84E5-261B3BEE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3FD5507-9716-CDD3-4048-871B1F0C2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6300216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Carboidratos simples vs. complexos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282982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B0CAA17-83AA-3179-74AE-4D2314D7C4A4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21208" y="2578608"/>
            <a:ext cx="6300216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Carboidratos Simples</a:t>
            </a:r>
          </a:p>
          <a:p>
            <a:pPr marL="0" lvl="1" indent="0">
              <a:buNone/>
            </a:pPr>
            <a:r>
              <a:rPr lang="pt-BR" sz="1400"/>
              <a:t>Os carboidratos simples são rapidamente digeridos, resultando em picos de açúcar no sangue que podem afetar a saúde.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Carboidratos Complexos</a:t>
            </a:r>
          </a:p>
          <a:p>
            <a:pPr marL="0" lvl="1" indent="0">
              <a:buNone/>
            </a:pPr>
            <a:r>
              <a:rPr lang="pt-BR" sz="1400"/>
              <a:t>Os carboidratos complexos são digeridos lentamente, oferecendo uma liberação estável de energia ao longo do tempo, benéfica para a saúde.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Importância da Escolha</a:t>
            </a:r>
          </a:p>
          <a:p>
            <a:pPr marL="0" lvl="1" indent="0">
              <a:buNone/>
            </a:pPr>
            <a:r>
              <a:rPr lang="pt-BR" sz="1400"/>
              <a:t>A escolha entre carboidratos simples e complexos é crucial para manter níveis saudáveis de açúcar no sangue e saúde geral.</a:t>
            </a:r>
          </a:p>
        </p:txBody>
      </p:sp>
      <p:pic>
        <p:nvPicPr>
          <p:cNvPr id="5" name="Espaço Reservado para Conteúdo 4" descr="Seleção de alimentos crus de sementes, feijões, ovos e muito mais">
            <a:extLst>
              <a:ext uri="{FF2B5EF4-FFF2-40B4-BE49-F238E27FC236}">
                <a16:creationId xmlns:a16="http://schemas.microsoft.com/office/drawing/2014/main" id="{BD75FE00-6813-4B15-941C-C32F3DCFDB8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8414" r="24988" b="1"/>
          <a:stretch>
            <a:fillRect/>
          </a:stretch>
        </p:blipFill>
        <p:spPr>
          <a:xfrm>
            <a:off x="7586236" y="508090"/>
            <a:ext cx="4081805" cy="584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7178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EE42DCE-4A4F-44C4-84E5-261B3BEE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77D37D1-6B0E-144E-5D4E-6530CEB0C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6300216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Índice glicêmico e carga glicêmica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282982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D85C62D-8E84-2C35-59B1-5316FD638439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21208" y="2578608"/>
            <a:ext cx="6300216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Índice Glicêmico</a:t>
            </a:r>
          </a:p>
          <a:p>
            <a:pPr marL="0" lvl="1" indent="0">
              <a:buNone/>
            </a:pPr>
            <a:r>
              <a:rPr lang="pt-BR" sz="1400"/>
              <a:t>O índice glicêmico classifica os carboidratos com base em como eles afetam os níveis de açúcar no sangue após serem consumidos.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Carga Glicêmica</a:t>
            </a:r>
          </a:p>
          <a:p>
            <a:pPr marL="0" lvl="1" indent="0">
              <a:buNone/>
            </a:pPr>
            <a:r>
              <a:rPr lang="pt-BR" sz="1400"/>
              <a:t>A carga glicêmica combina a quantidade e qualidade dos carboidratos, ajudando a entender melhor a resposta glicêmica geral de um alimento.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Gerenciamento da Resposta Glicêmica</a:t>
            </a:r>
          </a:p>
          <a:p>
            <a:pPr marL="0" lvl="1" indent="0">
              <a:buNone/>
            </a:pPr>
            <a:r>
              <a:rPr lang="pt-BR" sz="1400"/>
              <a:t>Compreender o índice glicêmico e a carga glicêmica pode ajudar na gestão eficaz dos níveis de açúcar no sangue.</a:t>
            </a:r>
          </a:p>
        </p:txBody>
      </p:sp>
      <p:pic>
        <p:nvPicPr>
          <p:cNvPr id="5" name="Espaço Reservado para Conteúdo 4" descr="Imagem de tampo da mesa do fundo do alimento com exemplos de carboidratos bons e maus (carboidratos). De um lado, há alimentos ricos em vitaminas e carboidratos saudáveis encontrados em vegetais orgânicos frescos, enquanto do outro lado estão os alimentos ricos em carboidratos ruins, ricos em açúcar e ruins para a saúde.">
            <a:extLst>
              <a:ext uri="{FF2B5EF4-FFF2-40B4-BE49-F238E27FC236}">
                <a16:creationId xmlns:a16="http://schemas.microsoft.com/office/drawing/2014/main" id="{2D3088FE-5A4D-4F1E-85BF-5E298B66E64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19690" r="32838" b="-1"/>
          <a:stretch>
            <a:fillRect/>
          </a:stretch>
        </p:blipFill>
        <p:spPr>
          <a:xfrm>
            <a:off x="7586236" y="508090"/>
            <a:ext cx="4081805" cy="584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1816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EE42DCE-4A4F-44C4-84E5-261B3BEE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F1ED766-755C-6BF7-70AB-093A3A8C7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6300216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Riscos do consumo excessivo e deficiência de carboidratos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282982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C659641-656C-E11D-5159-401879ED9209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21208" y="2578608"/>
            <a:ext cx="6300216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Efeitos do Consumo Excessivo</a:t>
            </a:r>
          </a:p>
          <a:p>
            <a:pPr marL="0" lvl="1" indent="0">
              <a:buNone/>
            </a:pPr>
            <a:r>
              <a:rPr lang="pt-BR" sz="1400"/>
              <a:t>O consumo excessivo de carboidratos simples pode resultar em obesidade e diabetes tipo 2, impactando negativamente a saúde.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Consequências da Deficiência</a:t>
            </a:r>
          </a:p>
          <a:p>
            <a:pPr marL="0" lvl="1" indent="0">
              <a:buNone/>
            </a:pPr>
            <a:r>
              <a:rPr lang="pt-BR" sz="1400"/>
              <a:t>A deficiência de carboidratos pode levar a baixa energia e dificuldade de concentração, afetando a produtividade diária.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Importância do Equilíbrio</a:t>
            </a:r>
          </a:p>
          <a:p>
            <a:pPr marL="0" lvl="1" indent="0">
              <a:buNone/>
            </a:pPr>
            <a:r>
              <a:rPr lang="pt-BR" sz="1400"/>
              <a:t>Manter um equilíbrio adequado de carboidratos é essencial para a saúde geral, garantindo energia e bem-estar.</a:t>
            </a:r>
          </a:p>
        </p:txBody>
      </p:sp>
      <p:pic>
        <p:nvPicPr>
          <p:cNvPr id="5" name="Espaço Reservado para Conteúdo 4" descr="Tiro de um homem com excesso de peso comendo bagunçadamente uma fatia de cakehttp://195.154.178.81/DATA/istock_collage/0/shoots/783848.jpg">
            <a:extLst>
              <a:ext uri="{FF2B5EF4-FFF2-40B4-BE49-F238E27FC236}">
                <a16:creationId xmlns:a16="http://schemas.microsoft.com/office/drawing/2014/main" id="{743E085D-CF21-4037-9C9B-4D9933A0E9B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6920" r="-3" b="-3"/>
          <a:stretch>
            <a:fillRect/>
          </a:stretch>
        </p:blipFill>
        <p:spPr>
          <a:xfrm>
            <a:off x="7586236" y="508090"/>
            <a:ext cx="4081805" cy="584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4191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EF92585-7A99-6108-9663-8C5903274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6D5B03A-B780-A698-DFA9-C9932F22D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3845" y="3079474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8DA632-4B1A-49FC-E2A3-D4851729E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1325880"/>
            <a:ext cx="11155680" cy="1408176"/>
          </a:xfrm>
        </p:spPr>
        <p:txBody>
          <a:bodyPr anchor="b">
            <a:normAutofit/>
          </a:bodyPr>
          <a:lstStyle/>
          <a:p>
            <a:r>
              <a:rPr lang="pt-BR" sz="6800"/>
              <a:t>Conclusão</a:t>
            </a:r>
          </a:p>
        </p:txBody>
      </p:sp>
      <p:graphicFrame>
        <p:nvGraphicFramePr>
          <p:cNvPr id="11" name="Espaço Reservado para Conteúdo 2">
            <a:extLst>
              <a:ext uri="{FF2B5EF4-FFF2-40B4-BE49-F238E27FC236}">
                <a16:creationId xmlns:a16="http://schemas.microsoft.com/office/drawing/2014/main" id="{98379287-2239-AD1E-ED8C-A088D0E177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9166889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GraphicFramePr>
        <p:xfrm>
          <a:off x="521208" y="3785616"/>
          <a:ext cx="11155680" cy="246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391099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2235</Words>
  <Application>Microsoft Office PowerPoint</Application>
  <PresentationFormat>Widescreen</PresentationFormat>
  <Paragraphs>175</Paragraphs>
  <Slides>23</Slides>
  <Notes>23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8" baseType="lpstr">
      <vt:lpstr>Aptos</vt:lpstr>
      <vt:lpstr>Arial</vt:lpstr>
      <vt:lpstr>Bierstadt</vt:lpstr>
      <vt:lpstr>Neue Haas Grotesk Text Pro</vt:lpstr>
      <vt:lpstr>GestaltVTI</vt:lpstr>
      <vt:lpstr>Carboidratos: Tipos, Funções e Importância na Alimentação</vt:lpstr>
      <vt:lpstr>Tópicos a serem abordados</vt:lpstr>
      <vt:lpstr>Introdução aos carboidratos</vt:lpstr>
      <vt:lpstr>Definição e estrutura química</vt:lpstr>
      <vt:lpstr>Importância na dieta</vt:lpstr>
      <vt:lpstr>Classificação básica dos carboidratos</vt:lpstr>
      <vt:lpstr>Tipos de carboidratos</vt:lpstr>
      <vt:lpstr>Monossacarídeos: glicose, frutose e galactose</vt:lpstr>
      <vt:lpstr>Dissacarídeos: sacarose, lactose e maltose</vt:lpstr>
      <vt:lpstr>Polissacarídeos: amido, glicogênio e celulose</vt:lpstr>
      <vt:lpstr>Funções dos carboidratos no organismo</vt:lpstr>
      <vt:lpstr>Fonte de energia primária</vt:lpstr>
      <vt:lpstr>Papel na função cerebral</vt:lpstr>
      <vt:lpstr>Regulação do metabolismo e armazenamento de energia</vt:lpstr>
      <vt:lpstr>Carboidratos na dieta</vt:lpstr>
      <vt:lpstr>Recomendações diárias</vt:lpstr>
      <vt:lpstr>Alimentos ricos em diferentes tipos de carboidratos</vt:lpstr>
      <vt:lpstr>Impacto na saúde e controle de peso</vt:lpstr>
      <vt:lpstr>Considerações sobre o consumo de carboidratos</vt:lpstr>
      <vt:lpstr>Carboidratos simples vs. complexos</vt:lpstr>
      <vt:lpstr>Índice glicêmico e carga glicêmica</vt:lpstr>
      <vt:lpstr>Riscos do consumo excessivo e deficiência de carboidratos</vt:lpstr>
      <vt:lpstr>Conclusão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José Marcondes Gomes Felix</dc:creator>
  <cp:lastModifiedBy>José Marcondes Gomes Felix</cp:lastModifiedBy>
  <cp:revision>1</cp:revision>
  <dcterms:created xsi:type="dcterms:W3CDTF">2025-06-13T14:15:00Z</dcterms:created>
  <dcterms:modified xsi:type="dcterms:W3CDTF">2025-06-13T14:19:45Z</dcterms:modified>
</cp:coreProperties>
</file>