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2561" r:id="rId2"/>
    <p:sldId id="2562" r:id="rId3"/>
    <p:sldId id="2563" r:id="rId4"/>
    <p:sldId id="2564" r:id="rId5"/>
    <p:sldId id="2565" r:id="rId6"/>
    <p:sldId id="2566" r:id="rId7"/>
    <p:sldId id="2567" r:id="rId8"/>
    <p:sldId id="2568" r:id="rId9"/>
    <p:sldId id="2569" r:id="rId10"/>
    <p:sldId id="2570" r:id="rId11"/>
    <p:sldId id="2571" r:id="rId12"/>
    <p:sldId id="2572" r:id="rId13"/>
    <p:sldId id="2573" r:id="rId14"/>
    <p:sldId id="2574" r:id="rId15"/>
    <p:sldId id="2575" r:id="rId16"/>
    <p:sldId id="2576" r:id="rId17"/>
    <p:sldId id="2577" r:id="rId18"/>
    <p:sldId id="2578" r:id="rId19"/>
    <p:sldId id="2579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itaminas: Tipos, Importância e Impacto na Saúde" id="{19B5FC8D-81CB-43E1-A4C0-AE12F04ED9CA}">
          <p14:sldIdLst>
            <p14:sldId id="2561"/>
            <p14:sldId id="2562"/>
          </p14:sldIdLst>
        </p14:section>
        <p14:section name="O que são vitaminas?" id="{2F4AA163-94B0-4100-8FD8-CF86137A4A13}">
          <p14:sldIdLst>
            <p14:sldId id="2563"/>
            <p14:sldId id="2564"/>
            <p14:sldId id="2565"/>
            <p14:sldId id="2566"/>
          </p14:sldIdLst>
        </p14:section>
        <p14:section name="Tipos de vitaminas" id="{CE119F80-D203-4941-90FE-FAFBF553EF7A}">
          <p14:sldIdLst>
            <p14:sldId id="2567"/>
            <p14:sldId id="2568"/>
            <p14:sldId id="2569"/>
            <p14:sldId id="2570"/>
          </p14:sldIdLst>
        </p14:section>
        <p14:section name="Importância das vitaminas para o organismo" id="{8C5BC7E1-53AB-445B-B073-C49A5CDB9EB0}">
          <p14:sldIdLst>
            <p14:sldId id="2571"/>
            <p14:sldId id="2572"/>
            <p14:sldId id="2573"/>
            <p14:sldId id="2574"/>
          </p14:sldIdLst>
        </p14:section>
        <p14:section name="Doenças causadas pela falta de vitaminas" id="{21D22E78-6364-43E5-968E-E5850381ABFD}">
          <p14:sldIdLst>
            <p14:sldId id="2575"/>
            <p14:sldId id="2576"/>
            <p14:sldId id="2577"/>
            <p14:sldId id="2578"/>
          </p14:sldIdLst>
        </p14:section>
        <p14:section name="Conclusão" id="{07F7CBA0-E675-4C7E-A00A-A835A3C9995A}">
          <p14:sldIdLst>
            <p14:sldId id="2579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000" autoAdjust="0"/>
    <p:restoredTop sz="94660"/>
  </p:normalViewPr>
  <p:slideViewPr>
    <p:cSldViewPr snapToGrid="0">
      <p:cViewPr varScale="1">
        <p:scale>
          <a:sx n="56" d="100"/>
          <a:sy n="56" d="100"/>
        </p:scale>
        <p:origin x="12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79EF33-67F5-49A8-886A-72F5FB7369F5}" type="doc">
      <dgm:prSet loTypeId="urn:microsoft.com/office/officeart/2024/3/layout/hArc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F2181F8-FA98-4192-94DC-B995CC91CB7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Importância das Vitaminas</a:t>
          </a:r>
          <a:endParaRPr lang="en-US"/>
        </a:p>
      </dgm:t>
    </dgm:pt>
    <dgm:pt modelId="{2DA0A79D-FB43-48FB-A02B-3904EF9158BA}" type="parTrans" cxnId="{7A43D4C1-AF8D-4C47-AE70-2A455D416776}">
      <dgm:prSet/>
      <dgm:spPr/>
      <dgm:t>
        <a:bodyPr/>
        <a:lstStyle/>
        <a:p>
          <a:endParaRPr lang="en-US"/>
        </a:p>
      </dgm:t>
    </dgm:pt>
    <dgm:pt modelId="{B969C334-B77E-49E8-AA6E-348577D7F0A3}" type="sibTrans" cxnId="{7A43D4C1-AF8D-4C47-AE70-2A455D416776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A376E2B2-EEEE-406F-83F4-D16B8E3E88A0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As vitaminas desempenham papéis cruciais na manutenção da saúde, promovendo funções corporais essenciais e prevenindo doenças.</a:t>
          </a:r>
          <a:endParaRPr lang="en-US"/>
        </a:p>
      </dgm:t>
    </dgm:pt>
    <dgm:pt modelId="{A196D137-1F0B-46C0-A687-245CFA61EF4B}" type="parTrans" cxnId="{742D74A2-2EE0-4502-BBE8-E4F672576513}">
      <dgm:prSet/>
      <dgm:spPr/>
      <dgm:t>
        <a:bodyPr/>
        <a:lstStyle/>
        <a:p>
          <a:endParaRPr lang="en-US"/>
        </a:p>
      </dgm:t>
    </dgm:pt>
    <dgm:pt modelId="{66E98F39-48BA-40CD-B9D0-BF56F52E58E9}" type="sibTrans" cxnId="{742D74A2-2EE0-4502-BBE8-E4F672576513}">
      <dgm:prSet/>
      <dgm:spPr/>
      <dgm:t>
        <a:bodyPr/>
        <a:lstStyle/>
        <a:p>
          <a:endParaRPr lang="en-US"/>
        </a:p>
      </dgm:t>
    </dgm:pt>
    <dgm:pt modelId="{715737BB-D9FC-41F7-B942-08FA340C454F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Tipos de Vitaminas</a:t>
          </a:r>
          <a:endParaRPr lang="en-US"/>
        </a:p>
      </dgm:t>
    </dgm:pt>
    <dgm:pt modelId="{4514E47F-2544-4901-8165-F3EF93433469}" type="parTrans" cxnId="{02882D5A-BB90-41C7-8F9C-82D43CB8FF5B}">
      <dgm:prSet/>
      <dgm:spPr/>
      <dgm:t>
        <a:bodyPr/>
        <a:lstStyle/>
        <a:p>
          <a:endParaRPr lang="en-US"/>
        </a:p>
      </dgm:t>
    </dgm:pt>
    <dgm:pt modelId="{C3CA133D-8E01-4B2C-81EF-4AC66B92D979}" type="sibTrans" cxnId="{02882D5A-BB90-41C7-8F9C-82D43CB8FF5B}">
      <dgm:prSet/>
      <dgm:spPr/>
      <dgm:t>
        <a:bodyPr/>
        <a:lstStyle/>
        <a:p>
          <a:pPr>
            <a:lnSpc>
              <a:spcPct val="100000"/>
            </a:lnSpc>
            <a:defRPr b="1"/>
          </a:pPr>
          <a:endParaRPr lang="en-US"/>
        </a:p>
      </dgm:t>
    </dgm:pt>
    <dgm:pt modelId="{12DC5948-B65C-4351-9DC3-DD63B99EDD3C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Existem diferentes tipos de vitaminas, cada uma com funções específicas que contribuem para o bem-estar geral do corpo.</a:t>
          </a:r>
          <a:endParaRPr lang="en-US"/>
        </a:p>
      </dgm:t>
    </dgm:pt>
    <dgm:pt modelId="{221C6A33-8A90-4383-A776-FE9E0EA54B82}" type="parTrans" cxnId="{78506D94-3048-4FA3-A1D7-96084B46337B}">
      <dgm:prSet/>
      <dgm:spPr/>
      <dgm:t>
        <a:bodyPr/>
        <a:lstStyle/>
        <a:p>
          <a:endParaRPr lang="en-US"/>
        </a:p>
      </dgm:t>
    </dgm:pt>
    <dgm:pt modelId="{10B98CC1-6DD1-4061-8207-21A1D8580D8D}" type="sibTrans" cxnId="{78506D94-3048-4FA3-A1D7-96084B46337B}">
      <dgm:prSet/>
      <dgm:spPr/>
      <dgm:t>
        <a:bodyPr/>
        <a:lstStyle/>
        <a:p>
          <a:endParaRPr lang="en-US"/>
        </a:p>
      </dgm:t>
    </dgm:pt>
    <dgm:pt modelId="{97A4C3CB-1E85-4191-B3B9-2B30D1EF3857}">
      <dgm:prSet/>
      <dgm:spPr/>
      <dgm:t>
        <a:bodyPr/>
        <a:lstStyle/>
        <a:p>
          <a:pPr>
            <a:lnSpc>
              <a:spcPct val="100000"/>
            </a:lnSpc>
            <a:defRPr b="1"/>
          </a:pPr>
          <a:r>
            <a:rPr lang="pt-BR"/>
            <a:t>Prevenção de Deficiências</a:t>
          </a:r>
          <a:endParaRPr lang="en-US"/>
        </a:p>
      </dgm:t>
    </dgm:pt>
    <dgm:pt modelId="{E51E7528-1BAD-43C6-ABC7-67EC932B7205}" type="parTrans" cxnId="{F0473AE5-6E27-4232-8077-3B33DE4DE964}">
      <dgm:prSet/>
      <dgm:spPr/>
      <dgm:t>
        <a:bodyPr/>
        <a:lstStyle/>
        <a:p>
          <a:endParaRPr lang="en-US"/>
        </a:p>
      </dgm:t>
    </dgm:pt>
    <dgm:pt modelId="{900AD429-B59B-4F2D-A146-D597EC9DDBB0}" type="sibTrans" cxnId="{F0473AE5-6E27-4232-8077-3B33DE4DE964}">
      <dgm:prSet/>
      <dgm:spPr/>
      <dgm:t>
        <a:bodyPr/>
        <a:lstStyle/>
        <a:p>
          <a:endParaRPr lang="en-US"/>
        </a:p>
      </dgm:t>
    </dgm:pt>
    <dgm:pt modelId="{1F177774-A103-47F8-B9CB-D04DF8E813FE}">
      <dgm:prSet/>
      <dgm:spPr/>
      <dgm:t>
        <a:bodyPr/>
        <a:lstStyle/>
        <a:p>
          <a:pPr>
            <a:lnSpc>
              <a:spcPct val="100000"/>
            </a:lnSpc>
          </a:pPr>
          <a:r>
            <a:rPr lang="pt-BR"/>
            <a:t>Compreender a importância das vitaminas na dieta pode ajudar a prevenir deficiências alimentares e promover uma vida saudável.</a:t>
          </a:r>
          <a:endParaRPr lang="en-US"/>
        </a:p>
      </dgm:t>
    </dgm:pt>
    <dgm:pt modelId="{60C0D654-47FD-4D42-B4AB-7B05415ABBC7}" type="parTrans" cxnId="{D783EAC1-56F0-44A1-8D0A-14163BF2692E}">
      <dgm:prSet/>
      <dgm:spPr/>
      <dgm:t>
        <a:bodyPr/>
        <a:lstStyle/>
        <a:p>
          <a:endParaRPr lang="en-US"/>
        </a:p>
      </dgm:t>
    </dgm:pt>
    <dgm:pt modelId="{7228CCEB-B6B1-43A2-B10C-65272CBF35FA}" type="sibTrans" cxnId="{D783EAC1-56F0-44A1-8D0A-14163BF2692E}">
      <dgm:prSet/>
      <dgm:spPr/>
      <dgm:t>
        <a:bodyPr/>
        <a:lstStyle/>
        <a:p>
          <a:endParaRPr lang="en-US"/>
        </a:p>
      </dgm:t>
    </dgm:pt>
    <dgm:pt modelId="{93B88ECE-7653-450E-93F0-7C5D37D69F8F}" type="pres">
      <dgm:prSet presAssocID="{B679EF33-67F5-49A8-886A-72F5FB7369F5}" presName="Name0" presStyleCnt="0">
        <dgm:presLayoutVars>
          <dgm:dir/>
          <dgm:resizeHandles val="exact"/>
        </dgm:presLayoutVars>
      </dgm:prSet>
      <dgm:spPr/>
    </dgm:pt>
    <dgm:pt modelId="{953F037A-4AA4-4167-A68B-A22E1F445CB1}" type="pres">
      <dgm:prSet presAssocID="{CF2181F8-FA98-4192-94DC-B995CC91CB7F}" presName="compNode" presStyleCnt="0"/>
      <dgm:spPr/>
    </dgm:pt>
    <dgm:pt modelId="{ABF2E3B7-F125-4E9C-B1FA-08F4C43769EB}" type="pres">
      <dgm:prSet presAssocID="{CF2181F8-FA98-4192-94DC-B995CC91CB7F}" presName="pictRect" presStyleLbl="revTx" presStyleIdx="0" presStyleCnt="6">
        <dgm:presLayoutVars>
          <dgm:chMax val="0"/>
          <dgm:bulletEnabled/>
        </dgm:presLayoutVars>
      </dgm:prSet>
      <dgm:spPr/>
    </dgm:pt>
    <dgm:pt modelId="{6B623961-A0EC-4822-82C3-CF944146543D}" type="pres">
      <dgm:prSet presAssocID="{CF2181F8-FA98-4192-94DC-B995CC91CB7F}" presName="textRect" presStyleLbl="revTx" presStyleIdx="1" presStyleCnt="6">
        <dgm:presLayoutVars>
          <dgm:bulletEnabled/>
        </dgm:presLayoutVars>
      </dgm:prSet>
      <dgm:spPr/>
    </dgm:pt>
    <dgm:pt modelId="{EA56985E-A585-4B77-AFAB-A1FD5A219C03}" type="pres">
      <dgm:prSet presAssocID="{B969C334-B77E-49E8-AA6E-348577D7F0A3}" presName="sibTrans" presStyleLbl="sibTrans2D1" presStyleIdx="0" presStyleCnt="0"/>
      <dgm:spPr/>
    </dgm:pt>
    <dgm:pt modelId="{A44C464A-9BED-41BC-88E0-97577AEF7F3E}" type="pres">
      <dgm:prSet presAssocID="{715737BB-D9FC-41F7-B942-08FA340C454F}" presName="compNode" presStyleCnt="0"/>
      <dgm:spPr/>
    </dgm:pt>
    <dgm:pt modelId="{78353FB9-B65A-49D2-9F5F-1BDAD37A63F6}" type="pres">
      <dgm:prSet presAssocID="{715737BB-D9FC-41F7-B942-08FA340C454F}" presName="pictRect" presStyleLbl="revTx" presStyleIdx="2" presStyleCnt="6">
        <dgm:presLayoutVars>
          <dgm:chMax val="0"/>
          <dgm:bulletEnabled/>
        </dgm:presLayoutVars>
      </dgm:prSet>
      <dgm:spPr/>
    </dgm:pt>
    <dgm:pt modelId="{188DBDD9-1F87-4667-9BC0-6D21B7D81CCE}" type="pres">
      <dgm:prSet presAssocID="{715737BB-D9FC-41F7-B942-08FA340C454F}" presName="textRect" presStyleLbl="revTx" presStyleIdx="3" presStyleCnt="6">
        <dgm:presLayoutVars>
          <dgm:bulletEnabled/>
        </dgm:presLayoutVars>
      </dgm:prSet>
      <dgm:spPr/>
    </dgm:pt>
    <dgm:pt modelId="{54D85203-0BFC-4545-867A-746F81D5AD67}" type="pres">
      <dgm:prSet presAssocID="{C3CA133D-8E01-4B2C-81EF-4AC66B92D979}" presName="sibTrans" presStyleLbl="sibTrans2D1" presStyleIdx="0" presStyleCnt="0"/>
      <dgm:spPr/>
    </dgm:pt>
    <dgm:pt modelId="{2EE68381-1C7B-475E-AD2C-E670C2BCD6B5}" type="pres">
      <dgm:prSet presAssocID="{97A4C3CB-1E85-4191-B3B9-2B30D1EF3857}" presName="compNode" presStyleCnt="0"/>
      <dgm:spPr/>
    </dgm:pt>
    <dgm:pt modelId="{8DCBFA8D-D18E-427A-9AE9-73F4C7A3AAB3}" type="pres">
      <dgm:prSet presAssocID="{97A4C3CB-1E85-4191-B3B9-2B30D1EF3857}" presName="pictRect" presStyleLbl="revTx" presStyleIdx="4" presStyleCnt="6">
        <dgm:presLayoutVars>
          <dgm:chMax val="0"/>
          <dgm:bulletEnabled/>
        </dgm:presLayoutVars>
      </dgm:prSet>
      <dgm:spPr/>
    </dgm:pt>
    <dgm:pt modelId="{72905DD2-7520-45E6-BAEE-4D6AB2226FC3}" type="pres">
      <dgm:prSet presAssocID="{97A4C3CB-1E85-4191-B3B9-2B30D1EF3857}" presName="textRect" presStyleLbl="revTx" presStyleIdx="5" presStyleCnt="6">
        <dgm:presLayoutVars>
          <dgm:bulletEnabled/>
        </dgm:presLayoutVars>
      </dgm:prSet>
      <dgm:spPr/>
    </dgm:pt>
  </dgm:ptLst>
  <dgm:cxnLst>
    <dgm:cxn modelId="{516F8C07-745E-4A35-8DBC-E02D9EA4C45D}" type="presOf" srcId="{A376E2B2-EEEE-406F-83F4-D16B8E3E88A0}" destId="{6B623961-A0EC-4822-82C3-CF944146543D}" srcOrd="0" destOrd="0" presId="urn:microsoft.com/office/officeart/2024/3/layout/hArchList1"/>
    <dgm:cxn modelId="{83431D21-9764-4624-A45A-329AC0D39903}" type="presOf" srcId="{715737BB-D9FC-41F7-B942-08FA340C454F}" destId="{78353FB9-B65A-49D2-9F5F-1BDAD37A63F6}" srcOrd="0" destOrd="0" presId="urn:microsoft.com/office/officeart/2024/3/layout/hArchList1"/>
    <dgm:cxn modelId="{C6ABBD70-7CF3-479C-86CC-19A4456A6911}" type="presOf" srcId="{97A4C3CB-1E85-4191-B3B9-2B30D1EF3857}" destId="{8DCBFA8D-D18E-427A-9AE9-73F4C7A3AAB3}" srcOrd="0" destOrd="0" presId="urn:microsoft.com/office/officeart/2024/3/layout/hArchList1"/>
    <dgm:cxn modelId="{08C2D870-53DA-43EA-A36F-16888EB5A125}" type="presOf" srcId="{1F177774-A103-47F8-B9CB-D04DF8E813FE}" destId="{72905DD2-7520-45E6-BAEE-4D6AB2226FC3}" srcOrd="0" destOrd="0" presId="urn:microsoft.com/office/officeart/2024/3/layout/hArchList1"/>
    <dgm:cxn modelId="{5B1BCB79-74DC-4892-AA0E-43E0FB0865B3}" type="presOf" srcId="{12DC5948-B65C-4351-9DC3-DD63B99EDD3C}" destId="{188DBDD9-1F87-4667-9BC0-6D21B7D81CCE}" srcOrd="0" destOrd="0" presId="urn:microsoft.com/office/officeart/2024/3/layout/hArchList1"/>
    <dgm:cxn modelId="{02882D5A-BB90-41C7-8F9C-82D43CB8FF5B}" srcId="{B679EF33-67F5-49A8-886A-72F5FB7369F5}" destId="{715737BB-D9FC-41F7-B942-08FA340C454F}" srcOrd="1" destOrd="0" parTransId="{4514E47F-2544-4901-8165-F3EF93433469}" sibTransId="{C3CA133D-8E01-4B2C-81EF-4AC66B92D979}"/>
    <dgm:cxn modelId="{78506D94-3048-4FA3-A1D7-96084B46337B}" srcId="{715737BB-D9FC-41F7-B942-08FA340C454F}" destId="{12DC5948-B65C-4351-9DC3-DD63B99EDD3C}" srcOrd="0" destOrd="0" parTransId="{221C6A33-8A90-4383-A776-FE9E0EA54B82}" sibTransId="{10B98CC1-6DD1-4061-8207-21A1D8580D8D}"/>
    <dgm:cxn modelId="{742D74A2-2EE0-4502-BBE8-E4F672576513}" srcId="{CF2181F8-FA98-4192-94DC-B995CC91CB7F}" destId="{A376E2B2-EEEE-406F-83F4-D16B8E3E88A0}" srcOrd="0" destOrd="0" parTransId="{A196D137-1F0B-46C0-A687-245CFA61EF4B}" sibTransId="{66E98F39-48BA-40CD-B9D0-BF56F52E58E9}"/>
    <dgm:cxn modelId="{7A43D4C1-AF8D-4C47-AE70-2A455D416776}" srcId="{B679EF33-67F5-49A8-886A-72F5FB7369F5}" destId="{CF2181F8-FA98-4192-94DC-B995CC91CB7F}" srcOrd="0" destOrd="0" parTransId="{2DA0A79D-FB43-48FB-A02B-3904EF9158BA}" sibTransId="{B969C334-B77E-49E8-AA6E-348577D7F0A3}"/>
    <dgm:cxn modelId="{D783EAC1-56F0-44A1-8D0A-14163BF2692E}" srcId="{97A4C3CB-1E85-4191-B3B9-2B30D1EF3857}" destId="{1F177774-A103-47F8-B9CB-D04DF8E813FE}" srcOrd="0" destOrd="0" parTransId="{60C0D654-47FD-4D42-B4AB-7B05415ABBC7}" sibTransId="{7228CCEB-B6B1-43A2-B10C-65272CBF35FA}"/>
    <dgm:cxn modelId="{74F46DE3-E432-499B-9E3F-BA4EA5DFBB15}" type="presOf" srcId="{CF2181F8-FA98-4192-94DC-B995CC91CB7F}" destId="{ABF2E3B7-F125-4E9C-B1FA-08F4C43769EB}" srcOrd="0" destOrd="0" presId="urn:microsoft.com/office/officeart/2024/3/layout/hArchList1"/>
    <dgm:cxn modelId="{F0473AE5-6E27-4232-8077-3B33DE4DE964}" srcId="{B679EF33-67F5-49A8-886A-72F5FB7369F5}" destId="{97A4C3CB-1E85-4191-B3B9-2B30D1EF3857}" srcOrd="2" destOrd="0" parTransId="{E51E7528-1BAD-43C6-ABC7-67EC932B7205}" sibTransId="{900AD429-B59B-4F2D-A146-D597EC9DDBB0}"/>
    <dgm:cxn modelId="{EFF7B9E8-31DC-418B-A061-02990A17FB53}" type="presOf" srcId="{C3CA133D-8E01-4B2C-81EF-4AC66B92D979}" destId="{54D85203-0BFC-4545-867A-746F81D5AD67}" srcOrd="0" destOrd="0" presId="urn:microsoft.com/office/officeart/2024/3/layout/hArchList1"/>
    <dgm:cxn modelId="{838169EB-6D55-4F4B-B593-4D7792759044}" type="presOf" srcId="{B679EF33-67F5-49A8-886A-72F5FB7369F5}" destId="{93B88ECE-7653-450E-93F0-7C5D37D69F8F}" srcOrd="0" destOrd="0" presId="urn:microsoft.com/office/officeart/2024/3/layout/hArchList1"/>
    <dgm:cxn modelId="{6BF281FC-D05F-4F2F-8C05-78ED5443932E}" type="presOf" srcId="{B969C334-B77E-49E8-AA6E-348577D7F0A3}" destId="{EA56985E-A585-4B77-AFAB-A1FD5A219C03}" srcOrd="0" destOrd="0" presId="urn:microsoft.com/office/officeart/2024/3/layout/hArchList1"/>
    <dgm:cxn modelId="{62458F2C-9D22-4D0C-B0DF-1C4A23D00042}" type="presParOf" srcId="{93B88ECE-7653-450E-93F0-7C5D37D69F8F}" destId="{953F037A-4AA4-4167-A68B-A22E1F445CB1}" srcOrd="0" destOrd="0" presId="urn:microsoft.com/office/officeart/2024/3/layout/hArchList1"/>
    <dgm:cxn modelId="{CD809072-12A1-4829-B6CF-74DF6DE009C8}" type="presParOf" srcId="{953F037A-4AA4-4167-A68B-A22E1F445CB1}" destId="{ABF2E3B7-F125-4E9C-B1FA-08F4C43769EB}" srcOrd="0" destOrd="0" presId="urn:microsoft.com/office/officeart/2024/3/layout/hArchList1"/>
    <dgm:cxn modelId="{1B60F6C5-B7BF-44DC-B87B-78F34DAE8B4A}" type="presParOf" srcId="{953F037A-4AA4-4167-A68B-A22E1F445CB1}" destId="{6B623961-A0EC-4822-82C3-CF944146543D}" srcOrd="1" destOrd="0" presId="urn:microsoft.com/office/officeart/2024/3/layout/hArchList1"/>
    <dgm:cxn modelId="{78D6E4B6-2490-429A-9D90-D7BCCB45C9C8}" type="presParOf" srcId="{93B88ECE-7653-450E-93F0-7C5D37D69F8F}" destId="{EA56985E-A585-4B77-AFAB-A1FD5A219C03}" srcOrd="1" destOrd="0" presId="urn:microsoft.com/office/officeart/2024/3/layout/hArchList1"/>
    <dgm:cxn modelId="{7254E124-9A84-4938-AE01-668944DB1679}" type="presParOf" srcId="{93B88ECE-7653-450E-93F0-7C5D37D69F8F}" destId="{A44C464A-9BED-41BC-88E0-97577AEF7F3E}" srcOrd="2" destOrd="0" presId="urn:microsoft.com/office/officeart/2024/3/layout/hArchList1"/>
    <dgm:cxn modelId="{49268410-0C02-4420-AB52-D6863926A8A7}" type="presParOf" srcId="{A44C464A-9BED-41BC-88E0-97577AEF7F3E}" destId="{78353FB9-B65A-49D2-9F5F-1BDAD37A63F6}" srcOrd="0" destOrd="0" presId="urn:microsoft.com/office/officeart/2024/3/layout/hArchList1"/>
    <dgm:cxn modelId="{370F2822-17FC-4C8E-AE0C-59D09B87F174}" type="presParOf" srcId="{A44C464A-9BED-41BC-88E0-97577AEF7F3E}" destId="{188DBDD9-1F87-4667-9BC0-6D21B7D81CCE}" srcOrd="1" destOrd="0" presId="urn:microsoft.com/office/officeart/2024/3/layout/hArchList1"/>
    <dgm:cxn modelId="{EA49409D-C2DE-4E86-8AC9-7B4AAA4B65D5}" type="presParOf" srcId="{93B88ECE-7653-450E-93F0-7C5D37D69F8F}" destId="{54D85203-0BFC-4545-867A-746F81D5AD67}" srcOrd="3" destOrd="0" presId="urn:microsoft.com/office/officeart/2024/3/layout/hArchList1"/>
    <dgm:cxn modelId="{F2B86A22-7A47-4073-9438-04B65B359503}" type="presParOf" srcId="{93B88ECE-7653-450E-93F0-7C5D37D69F8F}" destId="{2EE68381-1C7B-475E-AD2C-E670C2BCD6B5}" srcOrd="4" destOrd="0" presId="urn:microsoft.com/office/officeart/2024/3/layout/hArchList1"/>
    <dgm:cxn modelId="{458D7997-B711-4A56-B2D5-5BA0044295AC}" type="presParOf" srcId="{2EE68381-1C7B-475E-AD2C-E670C2BCD6B5}" destId="{8DCBFA8D-D18E-427A-9AE9-73F4C7A3AAB3}" srcOrd="0" destOrd="0" presId="urn:microsoft.com/office/officeart/2024/3/layout/hArchList1"/>
    <dgm:cxn modelId="{9093335C-1301-4AF6-B0B5-7D73734C5294}" type="presParOf" srcId="{2EE68381-1C7B-475E-AD2C-E670C2BCD6B5}" destId="{72905DD2-7520-45E6-BAEE-4D6AB2226FC3}" srcOrd="1" destOrd="0" presId="urn:microsoft.com/office/officeart/2024/3/layout/hArc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BF2E3B7-F125-4E9C-B1FA-08F4C43769EB}">
      <dsp:nvSpPr>
        <dsp:cNvPr id="0" name=""/>
        <dsp:cNvSpPr/>
      </dsp:nvSpPr>
      <dsp:spPr>
        <a:xfrm>
          <a:off x="0" y="0"/>
          <a:ext cx="3486150" cy="354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Importância das Vitaminas</a:t>
          </a:r>
          <a:endParaRPr lang="en-US" sz="1800" kern="1200"/>
        </a:p>
      </dsp:txBody>
      <dsp:txXfrm>
        <a:off x="0" y="0"/>
        <a:ext cx="3486150" cy="354472"/>
      </dsp:txXfrm>
    </dsp:sp>
    <dsp:sp modelId="{6B623961-A0EC-4822-82C3-CF944146543D}">
      <dsp:nvSpPr>
        <dsp:cNvPr id="0" name=""/>
        <dsp:cNvSpPr/>
      </dsp:nvSpPr>
      <dsp:spPr>
        <a:xfrm>
          <a:off x="0" y="354472"/>
          <a:ext cx="3486150" cy="20902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As vitaminas desempenham papéis cruciais na manutenção da saúde, promovendo funções corporais essenciais e prevenindo doenças.</a:t>
          </a:r>
          <a:endParaRPr lang="en-US" sz="1400" kern="1200"/>
        </a:p>
      </dsp:txBody>
      <dsp:txXfrm>
        <a:off x="0" y="354472"/>
        <a:ext cx="3486150" cy="2090261"/>
      </dsp:txXfrm>
    </dsp:sp>
    <dsp:sp modelId="{78353FB9-B65A-49D2-9F5F-1BDAD37A63F6}">
      <dsp:nvSpPr>
        <dsp:cNvPr id="0" name=""/>
        <dsp:cNvSpPr/>
      </dsp:nvSpPr>
      <dsp:spPr>
        <a:xfrm>
          <a:off x="3834765" y="0"/>
          <a:ext cx="3486150" cy="354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Tipos de Vitaminas</a:t>
          </a:r>
          <a:endParaRPr lang="en-US" sz="1800" kern="1200"/>
        </a:p>
      </dsp:txBody>
      <dsp:txXfrm>
        <a:off x="3834765" y="0"/>
        <a:ext cx="3486150" cy="354472"/>
      </dsp:txXfrm>
    </dsp:sp>
    <dsp:sp modelId="{188DBDD9-1F87-4667-9BC0-6D21B7D81CCE}">
      <dsp:nvSpPr>
        <dsp:cNvPr id="0" name=""/>
        <dsp:cNvSpPr/>
      </dsp:nvSpPr>
      <dsp:spPr>
        <a:xfrm>
          <a:off x="3834765" y="354472"/>
          <a:ext cx="3486150" cy="20902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Existem diferentes tipos de vitaminas, cada uma com funções específicas que contribuem para o bem-estar geral do corpo.</a:t>
          </a:r>
          <a:endParaRPr lang="en-US" sz="1400" kern="1200"/>
        </a:p>
      </dsp:txBody>
      <dsp:txXfrm>
        <a:off x="3834765" y="354472"/>
        <a:ext cx="3486150" cy="2090261"/>
      </dsp:txXfrm>
    </dsp:sp>
    <dsp:sp modelId="{8DCBFA8D-D18E-427A-9AE9-73F4C7A3AAB3}">
      <dsp:nvSpPr>
        <dsp:cNvPr id="0" name=""/>
        <dsp:cNvSpPr/>
      </dsp:nvSpPr>
      <dsp:spPr>
        <a:xfrm>
          <a:off x="7669530" y="0"/>
          <a:ext cx="3486150" cy="3544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22860" rIns="22860" bIns="2286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pt-BR" sz="1800" kern="1200"/>
            <a:t>Prevenção de Deficiências</a:t>
          </a:r>
          <a:endParaRPr lang="en-US" sz="1800" kern="1200"/>
        </a:p>
      </dsp:txBody>
      <dsp:txXfrm>
        <a:off x="7669530" y="0"/>
        <a:ext cx="3486150" cy="354472"/>
      </dsp:txXfrm>
    </dsp:sp>
    <dsp:sp modelId="{72905DD2-7520-45E6-BAEE-4D6AB2226FC3}">
      <dsp:nvSpPr>
        <dsp:cNvPr id="0" name=""/>
        <dsp:cNvSpPr/>
      </dsp:nvSpPr>
      <dsp:spPr>
        <a:xfrm>
          <a:off x="7669530" y="354472"/>
          <a:ext cx="3486150" cy="20902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7780" rIns="17780" bIns="17780" numCol="1" spcCol="1270" anchor="t" anchorCtr="0">
          <a:noAutofit/>
        </a:bodyPr>
        <a:lstStyle/>
        <a:p>
          <a:pPr marL="0" lvl="0" indent="0" algn="l" defTabSz="6223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t-BR" sz="1400" kern="1200"/>
            <a:t>Compreender a importância das vitaminas na dieta pode ajudar a prevenir deficiências alimentares e promover uma vida saudável.</a:t>
          </a:r>
          <a:endParaRPr lang="en-US" sz="1400" kern="1200"/>
        </a:p>
      </dsp:txBody>
      <dsp:txXfrm>
        <a:off x="7669530" y="354472"/>
        <a:ext cx="3486150" cy="209026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3/layout/hArchList1">
  <dgm:title val="Horizontal Text Blocks"/>
  <dgm:desc val="Short bits of text with formatted headers. Use as an easier-to-read alternative to a bulleted list."/>
  <dgm:catLst>
    <dgm:cat type="list" pri="100"/>
    <dgm:cat type="timeline" pri="500"/>
    <dgm:cat type="process" pri="6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vertAlign" val="t"/>
          <dgm:param type="horzAlign" val="l"/>
        </dgm:alg>
      </dgm:if>
      <dgm:else name="Name3">
        <dgm:alg type="lin">
          <dgm:param type="vertAlign" val="t"/>
          <dgm:param type="horzAlign" val="r"/>
        </dgm:alg>
      </dgm:else>
    </dgm:choose>
    <dgm:presOf/>
    <dgm:constrLst>
      <dgm:constr type="primFontSz" for="des" forName="pictRect" op="equ" val="18"/>
      <dgm:constr type="primFontSz" for="des" forName="textRect" refType="primFontSz" refFor="des" refForName="pictRect" op="equ" fact="0.77"/>
      <dgm:constr type="w" for="ch" forName="compNode" refType="w"/>
      <dgm:constr type="h" for="ch" forName="compNode" refType="h"/>
      <dgm:constr type="h" for="des" forName="pictRect" op="equ"/>
      <dgm:constr type="h" for="des" forName="pictRect" refType="primFontSz" refFor="des" refForName="pictRect" fact="3"/>
      <dgm:constr type="w" for="ch" ptType="sibTrans" refType="w" refFor="ch" refForName="compNode" op="equ" fact="0.1"/>
      <dgm:constr type="sp" refType="w" refFor="ch" refForName="compNode" op="equ" fact="0.1"/>
    </dgm:constrLst>
    <dgm:ruleLst/>
    <dgm:forEach name="Name4" axis="ch" ptType="node" cnt="20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h" for="ch" forName="pictRect" refType="h" fact="0.1"/>
          <dgm:constr type="l" for="ch" forName="pictRect"/>
          <dgm:constr type="t" for="ch" forName="pictRect"/>
          <dgm:constr type="l" for="ch" forName="textRect"/>
          <dgm:constr type="t" for="ch" forName="textRect" refType="b" refFor="ch" refForName="pictRect"/>
        </dgm:constrLst>
        <dgm:ruleLst/>
        <dgm:layoutNode name="pictRect" styleLbl="revTx">
          <dgm:varLst>
            <dgm:chMax val="0"/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hoose name="choosePictRectConstraints">
            <dgm:if name="ifPictRectConstraints" func="var" arg="dir" op="equ" val="norm">
              <dgm:constrLst>
                <dgm:constr type="h" refType="w" op="lte" fact="0.4"/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Pic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h" val="INF" fact="NaN" max="NaN"/>
            <dgm:rule type="primFontSz" val="5" fact="NaN" max="NaN"/>
          </dgm:ruleLst>
        </dgm:layoutNode>
        <dgm:layoutNode name="textRect" styleLbl="revTx">
          <dgm:varLst>
            <dgm:bulletEnabled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" ptType="node"/>
          <dgm:choose name="chooseTextRectConstraints">
            <dgm:if name="ifTextRectConstraints" func="var" arg="dir" op="equ" val="norm">
              <dgm:constrLst>
                <dgm:constr type="lMarg" val="10.8"/>
                <dgm:constr type="rMarg" refType="primFontSz" fact="0.1"/>
                <dgm:constr type="tMarg" refType="primFontSz" fact="0.1"/>
                <dgm:constr type="bMarg" refType="primFontSz" fact="0.1"/>
              </dgm:constrLst>
            </dgm:if>
            <dgm:else name="elseTextRectConstraints">
              <dgm:constrLst>
                <dgm:constr type="lMarg" refType="primFontSz" fact="0.1"/>
                <dgm:constr type="rMarg" val="10.8"/>
                <dgm:constr type="tMarg" refType="primFontSz" fact="0.1"/>
                <dgm:constr type="bMarg" refType="primFontSz" fact="0.1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b="1"/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216114-E0EA-434A-8C94-BBEF8B9D6555}" type="datetimeFigureOut">
              <a:rPr lang="pt-BR" smtClean="0"/>
              <a:t>07/06/2025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880DE3-8BDA-43E1-AA58-C77F5C5CCC0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20432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Os conteúdos gerados pela IA podem estar incorretos.
---
As vitaminas desempenham um papel crucial na manutenção da saúde e bem-estar. Esta apresentação abordará o que são vitaminas, seus tipos, importância e os impactos que a falta delas pode ter na saúde.
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693079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Nesta apresentação, discutiremos o que são vitaminas, incluindo sua definição e história. Em seguida, exploraremos os diferentes tipos de vitaminas, suas características e funções, bem como a importância das vitaminas para a saúde e doenças associadas à sua deficiência.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7264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vitaminas são compostos orgânicos essenciais que o corpo necessita em pequenas quantidades para funcionar corretamente. Elas atuam como coenzimas e ajudam em várias funções metabólicas. Vamos mergulhar na definição, descobertas históricas e na importância das vitaminas para a saúde geral.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8811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vitaminas são micronutrientes que não fornecem energia, mas desempenham papéis vitais no metabolismo e na regulação das funções biológicas. Elas ajudam na transformação de alimentos em energia, na regulação de processos fisiológicos e na proteção contra doenças.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08586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vitaminas foram descobertas no início do século XX, quando os cientistas identificaram que a falta de certos nutrientes estava ligada a doenças específicas. O termo 'vitamina' foi cunhado para descrever esses compostos vitais, que são essenciais para a saúde humana.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559874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vitaminas são essenciais para várias funções corporais, incluindo o funcionamento do sistema imunológico, a produção de colágeno e a saúde ocular. Cada vitamina tem funções específicas que afetam a saúde de forma única.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58816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vitaminas são classificadas em duas categorias principais: hidrossolúveis e lipossolúveis. Cada tipo possui características únicas e desempenha diferentes funções no organismo. Vamos explorar cada uma dessas categorias em detalhes.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263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vitaminas hidrossolúveis se dissolvem em água e são excretadas rapidamente pelo corpo. Isso significa que precisam ser consumidas regularmente. Incluem a vitamina C e as vitaminas do complexo B, que são importantes para o metabolismo energético e a função nervosa.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32495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vitaminas lipossolúveis são absorvidas com a ajuda de gordura e armazenadas no tecido adiposo do corpo. Isso inclui as vitaminas A, D, E e K. Elas desempenham papéis vitais na saúde óssea, visão e na proteção celular.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3058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principal diferença entre vitaminas hidrossolúveis e lipossolúveis reside na sua solubilidade, absorção e armazenamento no corpo. Enquanto as hidrossolúveis são rapidamente eliminadas, as lipossolúveis podem ser armazenadas e utilizadas conforme necessário.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42441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vitaminas desempenham um papel crucial na prevenção de doenças, no suporte ao sistema imunológico e na promoção do crescimento e desenvolvimento. Vamos discutir como essas substâncias vitais ajudam a manter a saúde geral do corpo.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28037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Um consumo adequado de vitaminas pode ajudar a prevenir várias doenças, incluindo escorbuto, pelagra e outras deficiências nutricionais. Elas são fundamentais para a manutenção da saúde e a prevenção de condições crônicas.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2842242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vitaminas são co-fatores em muitas reações metabólicas e são essenciais para o crescimento e desenvolvimento saudável. Elas ajudam na conversão de alimentos em energia e na síntese de biomoléculas.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37413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Várias vitaminas, como a vitamina C e D, são conhecidas por seu papel na modulação do sistema imunológico. Elas ajudam a fortalecer a defesa do corpo contra infecções e doenças.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65867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deficiências vitamínicas podem levar a uma série de problemas de saúde. Vamos examinar as condições associadas à falta de vitaminas hidrossolúveis e lipossolúveis, assim como os impactos que essas deficiências podem ter no corpo.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509864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 falta de vitaminas hidrossolúveis, como a vitamina C e as vitaminas do complexo B, pode resultar em condições como escorbuto, beribéri e anemia. Estas deficiências afetam a saúde geral e o bem-estar.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672546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Deficiências em vitaminas lipossolúveis, como A, D, E e K, podem levar a problemas de visão, fragilidade óssea e distúrbios de coagulação sanguínea. Cada uma dessas vitaminas é vital para funções específicas no organismo.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836361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deficiências vitamínicas podem ter impactos significativos na saúde, resultando em doenças e comprometimento da qualidade de vida. A prevenção envolve uma dieta equilibrada e, em alguns casos, a suplementação adequada.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843244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/>
              <a:t>As vitaminas são essenciais para a saúde e o bem-estar. Compreender os diferentes tipos, suas funções e a importância de sua presença na dieta pode ajudar a prevenir deficiências e promover uma vida saudável.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CEBF419-D048-4987-8134-503FCE77B80A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1129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EA67E988-5919-57BB-C7DE-D3EAD38A30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70" y="6209925"/>
            <a:ext cx="11155680" cy="45719"/>
          </a:xfrm>
          <a:custGeom>
            <a:avLst/>
            <a:gdLst>
              <a:gd name="connsiteX0" fmla="*/ 0 w 8715708"/>
              <a:gd name="connsiteY0" fmla="*/ 0 h 45719"/>
              <a:gd name="connsiteX1" fmla="*/ 3694525 w 8715708"/>
              <a:gd name="connsiteY1" fmla="*/ 0 h 45719"/>
              <a:gd name="connsiteX2" fmla="*/ 5021183 w 8715708"/>
              <a:gd name="connsiteY2" fmla="*/ 0 h 45719"/>
              <a:gd name="connsiteX3" fmla="*/ 8715708 w 8715708"/>
              <a:gd name="connsiteY3" fmla="*/ 0 h 45719"/>
              <a:gd name="connsiteX4" fmla="*/ 8715708 w 8715708"/>
              <a:gd name="connsiteY4" fmla="*/ 45719 h 45719"/>
              <a:gd name="connsiteX5" fmla="*/ 5021183 w 8715708"/>
              <a:gd name="connsiteY5" fmla="*/ 45719 h 45719"/>
              <a:gd name="connsiteX6" fmla="*/ 3694525 w 8715708"/>
              <a:gd name="connsiteY6" fmla="*/ 45719 h 45719"/>
              <a:gd name="connsiteX7" fmla="*/ 0 w 8715708"/>
              <a:gd name="connsiteY7" fmla="*/ 45719 h 45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715708" h="45719">
                <a:moveTo>
                  <a:pt x="0" y="0"/>
                </a:moveTo>
                <a:lnTo>
                  <a:pt x="3694525" y="0"/>
                </a:lnTo>
                <a:lnTo>
                  <a:pt x="5021183" y="0"/>
                </a:lnTo>
                <a:lnTo>
                  <a:pt x="8715708" y="0"/>
                </a:lnTo>
                <a:lnTo>
                  <a:pt x="8715708" y="45719"/>
                </a:lnTo>
                <a:lnTo>
                  <a:pt x="5021183" y="45719"/>
                </a:lnTo>
                <a:lnTo>
                  <a:pt x="3694525" y="45719"/>
                </a:lnTo>
                <a:lnTo>
                  <a:pt x="0" y="4571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B2327B2-BA4B-2C04-0751-5CB63D4AA4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978408"/>
            <a:ext cx="11155680" cy="3429000"/>
          </a:xfrm>
        </p:spPr>
        <p:txBody>
          <a:bodyPr anchor="t">
            <a:normAutofit/>
          </a:bodyPr>
          <a:lstStyle>
            <a:lvl1pPr algn="l">
              <a:defRPr sz="7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1176-DC7A-4C3D-3D8F-352526DA7B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21208" y="4480560"/>
            <a:ext cx="7104888" cy="13990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 i="1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7DC221-9A2E-7459-102F-C3CFB27CC3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020671-6F7D-3A03-EEC1-661A87F96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453D3A-E0F9-8386-2A6C-96671FBB15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122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26D03-149A-DAB3-4B2A-E9B74F2E25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C1E73D-41A7-9934-0990-9208B95232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BB2A3F-E719-673C-5D56-F663712D0E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E594A-52F5-D85E-343C-ADFEE3C72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7D5C9C-B2E2-FC26-E459-9E880EF97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2714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9D51F-B2D5-2804-4F7C-C99850FBD0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4288536"/>
          </a:xfrm>
        </p:spPr>
        <p:txBody>
          <a:bodyPr anchor="t"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E5516-03B6-C488-EB4A-68AE681EDF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5266944"/>
            <a:ext cx="5020056" cy="1088136"/>
          </a:xfrm>
        </p:spPr>
        <p:txBody>
          <a:bodyPr anchor="b">
            <a:normAutofit/>
          </a:bodyPr>
          <a:lstStyle>
            <a:lvl1pPr marL="0" indent="0">
              <a:buNone/>
              <a:defRPr sz="2200" i="1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ECB4D7-49A7-D050-70B9-11A1E2D445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A913F-AD00-C1EE-B01A-8590671C0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4FC386-B2AF-6FAD-D053-E22D48CD72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1E1B67-3BFF-F04B-52F4-7E724FB3B24D}"/>
              </a:ext>
            </a:extLst>
          </p:cNvPr>
          <p:cNvSpPr/>
          <p:nvPr/>
        </p:nvSpPr>
        <p:spPr>
          <a:xfrm>
            <a:off x="517870" y="508090"/>
            <a:ext cx="5021183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009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E3B21-CF4D-1B01-0F4E-D32C1B218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B39FF2-6858-B514-B695-58442557D0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21208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A30130-974D-B91D-5B93-EC52AABDB5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19672" y="2578608"/>
            <a:ext cx="5166360" cy="37673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15BED99-6FD7-9C6B-1152-A6E42715BB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A253AAC-5967-2565-A715-82D3505AB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B51313-69FB-E016-3CC1-62CA476ED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231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3DF9D-B849-CE37-97E4-AD37F8806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64824" cy="121615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D4C626-4008-960A-E601-6AA9F4BB8D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6E8D6C-AC07-ED6B-2EA8-9C40A5AEA7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21208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52617E-C6D9-246B-E7B7-8159DF17C0A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19672" y="2340864"/>
            <a:ext cx="5166360" cy="658368"/>
          </a:xfrm>
        </p:spPr>
        <p:txBody>
          <a:bodyPr anchor="b">
            <a:normAutofit/>
          </a:bodyPr>
          <a:lstStyle>
            <a:lvl1pPr marL="0" indent="0">
              <a:buNone/>
              <a:defRPr sz="22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C2094-7EBC-02C5-5AB5-233E63080A9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519672" y="3035808"/>
            <a:ext cx="5166360" cy="331012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010BD2-59B4-FD2E-3C5E-C83AE60039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72B35C4-A654-7759-BDA0-94D9D1A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55F4347-2EC0-CA6E-2637-8048456D7E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643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4716D-52F2-C7FB-83B1-2DA1AD375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F4A371-AC27-6A28-32E6-74A28371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55941A-A24E-885D-E894-0326F4C400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D5E5B4-971F-FF6A-1B07-A5C8537055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90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99F431F-E6DC-4137-3092-A30A0A3628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AC814B-67B4-C70F-FA51-6205D5E2CB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AA9C9-D895-DD20-1089-EA75EA4289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3524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50562-884C-9053-70C1-3B72A0B45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8F509-68F0-39D5-1A8B-CE246715A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19672" y="987424"/>
            <a:ext cx="5166360" cy="5358384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8E37C-27CE-3A84-FC74-BDCCD8A9A3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A95F79-E23E-11D2-40BF-66ED34019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57F7FC-06F3-3D89-5D1A-4EC4B1D735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54ACD5-6E0B-5713-DC9A-41E9D62AB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791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B2D45-7CDB-D38C-2AAE-273F79767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2459736"/>
          </a:xfrm>
        </p:spPr>
        <p:txBody>
          <a:bodyPr anchor="t">
            <a:noAutofit/>
          </a:bodyPr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CBF0855-1744-56E4-B115-3A3C5EA783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519672" y="987424"/>
            <a:ext cx="5166360" cy="5358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E8A1D-28AE-4A19-BD96-401D4822A53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21208" y="3575304"/>
            <a:ext cx="5020056" cy="2770632"/>
          </a:xfrm>
        </p:spPr>
        <p:txBody>
          <a:bodyPr>
            <a:normAutofit/>
          </a:bodyPr>
          <a:lstStyle>
            <a:lvl1pPr marL="0" indent="0">
              <a:buNone/>
              <a:defRPr sz="2200" i="1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327DDB-CE95-4C89-DFC5-7DDBFC24E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2C835-F3B5-943C-FFC4-D5BA9666A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709891-6E3C-ADED-01DD-15FCED37AF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0745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C36771-E72D-FAD8-771E-3E196DD2E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5BB827-257D-60D9-792F-E695900429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E5D2E7-C856-F78A-E88C-375474982A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AB289-9591-51C9-9E3C-B6F2ACC6A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FE037C-790D-7442-8E43-D2740B3952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72388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2635151-A38B-3766-6A32-FF1DF7687D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659368" y="978408"/>
            <a:ext cx="2551176" cy="5367528"/>
          </a:xfrm>
        </p:spPr>
        <p:txBody>
          <a:bodyPr vert="eaVert"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3D132D1-640C-FB9A-AD6F-D845738349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21208" y="978408"/>
            <a:ext cx="8010144" cy="5367528"/>
          </a:xfrm>
        </p:spPr>
        <p:txBody>
          <a:bodyPr vert="eaVert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55F80A-4BA7-8ED8-9A62-B92194272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0C50CD-E178-4744-9B35-B2F624D6C5E9}" type="datetimeFigureOut">
              <a:rPr lang="en-US" smtClean="0"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E38113-D55A-A1A0-D1FE-53C95860FB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919DDB-F89D-4B2D-21A2-82AF1D102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CC95F-0247-41B6-91CF-DC97C76A7088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2572D8-D485-1DB1-34B1-C35C61C89940}"/>
              </a:ext>
            </a:extLst>
          </p:cNvPr>
          <p:cNvSpPr/>
          <p:nvPr/>
        </p:nvSpPr>
        <p:spPr>
          <a:xfrm rot="5400000">
            <a:off x="8936623" y="3585018"/>
            <a:ext cx="5325734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228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1A28D7-6581-4956-AAE3-9104804DF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11155680" cy="146304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FCCA4-57A4-08A1-FC45-D2BBA66FAB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21208" y="2578608"/>
            <a:ext cx="11155680" cy="37673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FAA0F4-2442-8D45-3C3D-1B8F55C86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21208" y="641908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fld id="{E80C50CD-E178-4744-9B35-B2F624D6C5E9}" type="datetimeFigureOut">
              <a:rPr lang="en-US" smtClean="0"/>
              <a:pPr/>
              <a:t>6/7/2025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3785E-FB42-1D54-92AC-D0A61A8FAB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21208" y="10058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C9CF34-1274-DB45-4809-90E5D244A9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432" y="6419088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148CC95F-0247-41B6-91CF-DC97C76A7088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911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56C5C09-0043-4549-B800-2101B70D66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52308E4-4F15-367A-A3FE-B9F2C9BFBC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99869" y="978407"/>
            <a:ext cx="4983480" cy="397638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5600"/>
              <a:t>Vitaminas: Tipos, Importância e Impacto na Saúde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19EF3D1-D27C-5656-FB8E-4732A31435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99869" y="5275825"/>
            <a:ext cx="4983481" cy="1070177"/>
          </a:xfrm>
        </p:spPr>
        <p:txBody>
          <a:bodyPr anchor="t">
            <a:normAutofit/>
          </a:bodyPr>
          <a:lstStyle/>
          <a:p>
            <a:r>
              <a:rPr lang="pt-BR" sz="2400"/>
              <a:t>Essencial para a saúde e bem-estar do corpo</a:t>
            </a:r>
          </a:p>
        </p:txBody>
      </p:sp>
      <p:pic>
        <p:nvPicPr>
          <p:cNvPr id="4" name="Imagem 3" descr="Arco-íris de legumes e frutas frescas">
            <a:extLst>
              <a:ext uri="{FF2B5EF4-FFF2-40B4-BE49-F238E27FC236}">
                <a16:creationId xmlns:a16="http://schemas.microsoft.com/office/drawing/2014/main" id="{F33E05FC-7C27-4FE9-9AF7-F01407840D4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770" r="24540" b="1"/>
          <a:stretch>
            <a:fillRect/>
          </a:stretch>
        </p:blipFill>
        <p:spPr>
          <a:xfrm>
            <a:off x="525664" y="508090"/>
            <a:ext cx="5570336" cy="5837913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2C335F7-F61C-4EB4-80F2-4B1438FE6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3493" y="508090"/>
            <a:ext cx="4983481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30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1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7779778-45AF-963B-4C2C-97DE6FC6D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5160" y="978408"/>
            <a:ext cx="474573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Tópicos a serem abordados</a:t>
            </a:r>
          </a:p>
        </p:txBody>
      </p:sp>
      <p:pic>
        <p:nvPicPr>
          <p:cNvPr id="5" name="Espaço Reservado para Conteúdo 4" descr="Colher de cápsulas">
            <a:extLst>
              <a:ext uri="{FF2B5EF4-FFF2-40B4-BE49-F238E27FC236}">
                <a16:creationId xmlns:a16="http://schemas.microsoft.com/office/drawing/2014/main" id="{D793B06A-91F2-486B-9206-6876C2981D3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0167" r="14938" b="-1"/>
          <a:stretch>
            <a:fillRect/>
          </a:stretch>
        </p:blipFill>
        <p:spPr>
          <a:xfrm>
            <a:off x="517868" y="508090"/>
            <a:ext cx="5705856" cy="584699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6407" y="508090"/>
            <a:ext cx="4660733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C3956B4-D3F5-39A5-6E81-9E66F0DE8A46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BulletedText"/>
                  </p202:designTagLst>
                </p202:designPr>
              </p:ext>
            </p:extLst>
          </p:nvPr>
        </p:nvSpPr>
        <p:spPr>
          <a:xfrm>
            <a:off x="6995160" y="2578608"/>
            <a:ext cx="4672584" cy="376732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/>
              <a:t>O que são vitaminas?</a:t>
            </a:r>
          </a:p>
          <a:p>
            <a:r>
              <a:rPr lang="en-US"/>
              <a:t>Tipos de vitaminas</a:t>
            </a:r>
          </a:p>
          <a:p>
            <a:r>
              <a:rPr lang="en-US"/>
              <a:t>Importância das vitaminas para o organismo</a:t>
            </a:r>
          </a:p>
          <a:p>
            <a:r>
              <a:rPr lang="en-US"/>
              <a:t>Doenças causadas pela falta de vitaminas</a:t>
            </a:r>
          </a:p>
        </p:txBody>
      </p:sp>
    </p:spTree>
    <p:extLst>
      <p:ext uri="{BB962C8B-B14F-4D97-AF65-F5344CB8AC3E}">
        <p14:creationId xmlns:p14="http://schemas.microsoft.com/office/powerpoint/2010/main" val="181261479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EFAAB5-34A3-C2FC-70BA-7720CC8AD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E20E552-C63D-C4EE-F140-D093FAE082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1211766"/>
            <a:ext cx="7237052" cy="4727988"/>
          </a:xfrm>
        </p:spPr>
        <p:txBody>
          <a:bodyPr anchor="b">
            <a:normAutofit/>
          </a:bodyPr>
          <a:lstStyle/>
          <a:p>
            <a:r>
              <a:rPr lang="pt-BR" sz="7400"/>
              <a:t>O que são vitaminas?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A44BC8-2508-4575-75F6-0ED3F11E7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6208776"/>
            <a:ext cx="7269480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651673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10BDB4-64F2-477D-A03B-9F8352D5E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E0EBE28C-16A9-D317-4BDA-4AAA43FE66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5020056" cy="1664208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Definição e papel das vitaminas no organismo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B3367C65-B72C-202E-98A7-9B20F8F2F5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7" y="508090"/>
            <a:ext cx="5020056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558C32-DE71-E6B3-A032-D3EA9CB0FC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6463" y="611650"/>
            <a:ext cx="5504688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pic>
        <p:nvPicPr>
          <p:cNvPr id="5" name="Espaço Reservado para Conteúdo 4" descr="Homem abstrato conceitual">
            <a:extLst>
              <a:ext uri="{FF2B5EF4-FFF2-40B4-BE49-F238E27FC236}">
                <a16:creationId xmlns:a16="http://schemas.microsoft.com/office/drawing/2014/main" id="{6AB26513-F987-4687-B2F5-AAFA5ECC7FC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r="10643" b="-1"/>
          <a:stretch>
            <a:fillRect/>
          </a:stretch>
        </p:blipFill>
        <p:spPr>
          <a:xfrm>
            <a:off x="517867" y="2834640"/>
            <a:ext cx="5020056" cy="3511296"/>
          </a:xfrm>
          <a:prstGeom prst="rect">
            <a:avLst/>
          </a:prstGeom>
        </p:spPr>
      </p:pic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8770CF7-30E9-B670-6BA6-65550043EC8C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163056" y="978408"/>
            <a:ext cx="5504688" cy="53675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Micronutrientes Essenciais</a:t>
            </a:r>
          </a:p>
          <a:p>
            <a:pPr marL="0" lvl="1" indent="0">
              <a:buNone/>
            </a:pPr>
            <a:r>
              <a:rPr lang="pt-BR" sz="1400"/>
              <a:t>As vitaminas são micronutrientes essenciais que desempenham papéis cruciais na saúde e bem-estar do organismo.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Metabolismo e Energia</a:t>
            </a:r>
          </a:p>
          <a:p>
            <a:pPr marL="0" lvl="1" indent="0">
              <a:buNone/>
            </a:pPr>
            <a:r>
              <a:rPr lang="pt-BR" sz="1400"/>
              <a:t>As vitaminas ajudam na transformação de alimentos em energia, essencial para o funcionamento adequado do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Regulação de Funções Biológicas</a:t>
            </a:r>
          </a:p>
          <a:p>
            <a:pPr marL="0" lvl="1" indent="0">
              <a:buNone/>
            </a:pPr>
            <a:r>
              <a:rPr lang="pt-BR" sz="1400"/>
              <a:t>Elas regulam processos fisiológicos e são fundamentais para manter a homeostase no organismo.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Proteção Contra Doenças</a:t>
            </a:r>
          </a:p>
          <a:p>
            <a:pPr marL="0" lvl="1" indent="0">
              <a:buNone/>
            </a:pPr>
            <a:r>
              <a:rPr lang="pt-BR" sz="1400"/>
              <a:t>As vitaminas desempenham um papel protetor, ajudando a prevenir doenças e promovendo a saúde geral.</a:t>
            </a:r>
          </a:p>
        </p:txBody>
      </p:sp>
    </p:spTree>
    <p:extLst>
      <p:ext uri="{BB962C8B-B14F-4D97-AF65-F5344CB8AC3E}">
        <p14:creationId xmlns:p14="http://schemas.microsoft.com/office/powerpoint/2010/main" val="42328767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7EB9705A-D17C-1EC7-C202-8EC922BBEE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Descoberta e história das vitaminas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AB396B5-E52B-6935-032D-967E8DE4ECB3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1208" y="2578608"/>
            <a:ext cx="6300216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Descoberta das Vitaminas</a:t>
            </a:r>
          </a:p>
          <a:p>
            <a:pPr marL="0" lvl="1" indent="0">
              <a:buNone/>
            </a:pPr>
            <a:r>
              <a:rPr lang="pt-BR" sz="1400"/>
              <a:t>As vitaminas foram descobertas no início do século XX, revelando o papel crucial dos nutrientes na saúde.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Ligação com Doenças</a:t>
            </a:r>
          </a:p>
          <a:p>
            <a:pPr marL="0" lvl="1" indent="0">
              <a:buNone/>
            </a:pPr>
            <a:r>
              <a:rPr lang="pt-BR" sz="1400"/>
              <a:t>Cientistas identificaram que a falta de certos nutrientes resultava em doenças específicas, destacando a importância das vitaminas.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Termo 'Vitamina'</a:t>
            </a:r>
          </a:p>
          <a:p>
            <a:pPr marL="0" lvl="1" indent="0">
              <a:buNone/>
            </a:pPr>
            <a:r>
              <a:rPr lang="pt-BR" sz="1400"/>
              <a:t>O termo 'vitamina' foi cunhado para descrever esses compostos vitais essenciais para a saúde humana.</a:t>
            </a:r>
          </a:p>
        </p:txBody>
      </p:sp>
      <p:pic>
        <p:nvPicPr>
          <p:cNvPr id="5" name="Espaço Reservado para Conteúdo 4" descr="Examine o crescimento celular em um tubo de ensaio.">
            <a:extLst>
              <a:ext uri="{FF2B5EF4-FFF2-40B4-BE49-F238E27FC236}">
                <a16:creationId xmlns:a16="http://schemas.microsoft.com/office/drawing/2014/main" id="{206005C6-2CF1-4557-908B-90383AB8C23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3846" r="32523"/>
          <a:stretch>
            <a:fillRect/>
          </a:stretch>
        </p:blipFill>
        <p:spPr>
          <a:xfrm>
            <a:off x="7586236" y="508090"/>
            <a:ext cx="4081805" cy="58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48290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92ED846-E5DD-6753-D3E2-50D5156A2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Função das vitaminas na saúde geral</a:t>
            </a:r>
          </a:p>
        </p:txBody>
      </p:sp>
      <p:pic>
        <p:nvPicPr>
          <p:cNvPr id="5" name="Espaço Reservado para Conteúdo 4" descr="Frutas e Legumes Orgânicos Saudáveis">
            <a:extLst>
              <a:ext uri="{FF2B5EF4-FFF2-40B4-BE49-F238E27FC236}">
                <a16:creationId xmlns:a16="http://schemas.microsoft.com/office/drawing/2014/main" id="{7E38164D-A976-4021-BCDC-1B37D45BD24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4992" r="36735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655476-C223-EEA0-D9C4-EA2679DFC0F5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Sistema Imunológico</a:t>
            </a:r>
          </a:p>
          <a:p>
            <a:pPr marL="0" lvl="1" indent="0">
              <a:buNone/>
            </a:pPr>
            <a:r>
              <a:rPr lang="pt-BR" sz="1400"/>
              <a:t>As vitaminas desempenham um papel crucial no fortalecimento do sistema imunológico, ajudando o corpo a combater infecções.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Produção de Colágeno</a:t>
            </a:r>
          </a:p>
          <a:p>
            <a:pPr marL="0" lvl="1" indent="0">
              <a:buNone/>
            </a:pPr>
            <a:r>
              <a:rPr lang="pt-BR" sz="1400"/>
              <a:t>As vitaminas, especialmente a vitamina C, são vitais para a produção de colágeno, que mantém a pele saudável e elástica.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Saúde Ocular</a:t>
            </a:r>
          </a:p>
          <a:p>
            <a:pPr marL="0" lvl="1" indent="0">
              <a:buNone/>
            </a:pPr>
            <a:r>
              <a:rPr lang="pt-BR" sz="1400"/>
              <a:t>Certas vitaminas, como A e E, são essenciais para a saúde ocular, ajudando na prevenção de doenças oculares.</a:t>
            </a:r>
          </a:p>
        </p:txBody>
      </p:sp>
    </p:spTree>
    <p:extLst>
      <p:ext uri="{BB962C8B-B14F-4D97-AF65-F5344CB8AC3E}">
        <p14:creationId xmlns:p14="http://schemas.microsoft.com/office/powerpoint/2010/main" val="10231034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EFAAB5-34A3-C2FC-70BA-7720CC8AD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42B3179-E145-F64C-1013-B5F379EED4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1211766"/>
            <a:ext cx="7237052" cy="4727988"/>
          </a:xfrm>
        </p:spPr>
        <p:txBody>
          <a:bodyPr anchor="b">
            <a:normAutofit/>
          </a:bodyPr>
          <a:lstStyle/>
          <a:p>
            <a:r>
              <a:rPr lang="pt-BR" sz="7400"/>
              <a:t>Tipos de vitaminas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A44BC8-2508-4575-75F6-0ED3F11E7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6208776"/>
            <a:ext cx="7269480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0197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C680BFE-A1E4-E0EE-4213-3A48325C9F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Vitaminas hidrossolúveis</a:t>
            </a:r>
          </a:p>
        </p:txBody>
      </p:sp>
      <p:pic>
        <p:nvPicPr>
          <p:cNvPr id="5" name="Espaço Reservado para Conteúdo 4" descr="Variedade de frutas">
            <a:extLst>
              <a:ext uri="{FF2B5EF4-FFF2-40B4-BE49-F238E27FC236}">
                <a16:creationId xmlns:a16="http://schemas.microsoft.com/office/drawing/2014/main" id="{8A63E893-33DE-4434-A819-FBBEC445DEDB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5947" r="2596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449DF95-0926-66CD-B11D-C81163247928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Definição de Vitaminas Hidrossolúveis</a:t>
            </a:r>
          </a:p>
          <a:p>
            <a:pPr marL="0" lvl="1" indent="0">
              <a:buNone/>
            </a:pPr>
            <a:r>
              <a:rPr lang="pt-BR" sz="1400"/>
              <a:t>Vitaminas hidrossolúveis são aquelas que se dissolvem em água e são rapidamente excretadas pelo corpo, necessitando de consumo regular.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da Vitamina C</a:t>
            </a:r>
          </a:p>
          <a:p>
            <a:pPr marL="0" lvl="1" indent="0">
              <a:buNone/>
            </a:pPr>
            <a:r>
              <a:rPr lang="pt-BR" sz="1400"/>
              <a:t>A vitamina C é essencial para a saúde imunológica e ajuda na absorção de ferro, além de atuar como antioxidante.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Vitaminas do Complexo B</a:t>
            </a:r>
          </a:p>
          <a:p>
            <a:pPr marL="0" lvl="1" indent="0">
              <a:buNone/>
            </a:pPr>
            <a:r>
              <a:rPr lang="pt-BR" sz="1400"/>
              <a:t>As vitaminas do complexo B são cruciais para o metabolismo energético e a função nervosa, desempenhando papéis vitais no corpo.</a:t>
            </a:r>
          </a:p>
        </p:txBody>
      </p:sp>
    </p:spTree>
    <p:extLst>
      <p:ext uri="{BB962C8B-B14F-4D97-AF65-F5344CB8AC3E}">
        <p14:creationId xmlns:p14="http://schemas.microsoft.com/office/powerpoint/2010/main" val="8816123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175EAFFD-4A47-DD53-4F76-BD457E18B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AFAA4D6-291E-8BE2-5F58-2502DF478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3200400" cy="243230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Vitaminas lipossolúveis</a:t>
            </a: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7CC1FECC-9CA4-341C-7E20-4728C51473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D2A31C4-74A0-EBDA-E5E7-5C35F2880CE2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1208" y="3538728"/>
            <a:ext cx="3200400" cy="2816352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Bef>
                <a:spcPts val="2500"/>
              </a:spcBef>
              <a:buNone/>
            </a:pPr>
            <a:r>
              <a:rPr lang="pt-BR" sz="1000" b="1"/>
              <a:t>Absorção de Vitaminas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pt-BR" sz="1000"/>
              <a:t>As vitaminas lipossolúveis precisam de gordura para serem absorvidas pelo corpo e armazenadas no tecido adiposo.</a:t>
            </a:r>
          </a:p>
          <a:p>
            <a:pPr marL="0" indent="0">
              <a:lnSpc>
                <a:spcPct val="100000"/>
              </a:lnSpc>
              <a:spcBef>
                <a:spcPts val="2500"/>
              </a:spcBef>
              <a:buNone/>
            </a:pPr>
            <a:r>
              <a:rPr lang="pt-BR" sz="1000" b="1"/>
              <a:t>Tipos de Vitaminas Lipossolúveis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pt-BR" sz="1000"/>
              <a:t>As principais vitaminas lipossolúveis incluem A, D, E e K, cada uma com funções distintas no organismo.</a:t>
            </a:r>
          </a:p>
          <a:p>
            <a:pPr marL="0" indent="0">
              <a:lnSpc>
                <a:spcPct val="100000"/>
              </a:lnSpc>
              <a:spcBef>
                <a:spcPts val="2500"/>
              </a:spcBef>
              <a:buNone/>
            </a:pPr>
            <a:r>
              <a:rPr lang="pt-BR" sz="1000" b="1"/>
              <a:t>Funções na Saúde</a:t>
            </a:r>
          </a:p>
          <a:p>
            <a:pPr marL="0" lvl="1" indent="0">
              <a:lnSpc>
                <a:spcPct val="100000"/>
              </a:lnSpc>
              <a:buNone/>
            </a:pPr>
            <a:r>
              <a:rPr lang="pt-BR" sz="1000"/>
              <a:t>Estas vitaminas desempenham papéis vitais na saúde óssea, visão e proteção celular, sendo essenciais para o bem-estar.</a:t>
            </a:r>
          </a:p>
        </p:txBody>
      </p:sp>
      <p:pic>
        <p:nvPicPr>
          <p:cNvPr id="5" name="Espaço Reservado para Conteúdo 4" descr="Alfabeto X criado a partir de laranja isolado em fundo branco.">
            <a:extLst>
              <a:ext uri="{FF2B5EF4-FFF2-40B4-BE49-F238E27FC236}">
                <a16:creationId xmlns:a16="http://schemas.microsoft.com/office/drawing/2014/main" id="{EA2BF7BB-875A-480C-A53C-92D1105FD0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r="8191" b="2"/>
          <a:stretch>
            <a:fillRect/>
          </a:stretch>
        </p:blipFill>
        <p:spPr>
          <a:xfrm>
            <a:off x="4136609" y="970929"/>
            <a:ext cx="7534183" cy="53750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1390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8089A03-8887-82F2-A115-94D35A7850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Principais diferenças entre os tipos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2023A472-04A2-2755-B50E-62C655BB40E6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1208" y="2578608"/>
            <a:ext cx="6300216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Solubilidade</a:t>
            </a:r>
          </a:p>
          <a:p>
            <a:pPr marL="0" lvl="1" indent="0">
              <a:buNone/>
            </a:pPr>
            <a:r>
              <a:rPr lang="pt-BR" sz="1400"/>
              <a:t>As vitaminas hidrossolúveis se dissolvem em água, enquanto as lipossolúveis se dissolvem em gorduras e óleos.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Absorção</a:t>
            </a:r>
          </a:p>
          <a:p>
            <a:pPr marL="0" lvl="1" indent="0">
              <a:buNone/>
            </a:pPr>
            <a:r>
              <a:rPr lang="pt-BR" sz="1400"/>
              <a:t>As vitaminas hidrossolúveis são rapidamente absorvidas e eliminadas pelo corpo, enquanto as lipossolúveis são absorvidas de forma mais lenta.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Armazenamento</a:t>
            </a:r>
          </a:p>
          <a:p>
            <a:pPr marL="0" lvl="1" indent="0">
              <a:buNone/>
            </a:pPr>
            <a:r>
              <a:rPr lang="pt-BR" sz="1400"/>
              <a:t>Vitaminas hidrossolúveis não são armazenadas no corpo, ao contrário das lipossolúveis que podem ser armazenadas no fígado e tecidos adiposos.</a:t>
            </a:r>
          </a:p>
        </p:txBody>
      </p:sp>
      <p:pic>
        <p:nvPicPr>
          <p:cNvPr id="5" name="Espaço Reservado para Conteúdo 4" descr="Um frasco de comprimidos e pílulas em fundo branco. Espaço para cópia. Filmado com Canon 5D.">
            <a:extLst>
              <a:ext uri="{FF2B5EF4-FFF2-40B4-BE49-F238E27FC236}">
                <a16:creationId xmlns:a16="http://schemas.microsoft.com/office/drawing/2014/main" id="{5D8F3103-C78A-40B4-94DF-08FDB9EB771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9208" r="24194" b="1"/>
          <a:stretch>
            <a:fillRect/>
          </a:stretch>
        </p:blipFill>
        <p:spPr>
          <a:xfrm>
            <a:off x="7586236" y="508090"/>
            <a:ext cx="4081805" cy="58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7789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EFAAB5-34A3-C2FC-70BA-7720CC8AD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E8C7042-97A9-A565-0129-B72FF4BCE6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1211766"/>
            <a:ext cx="7237052" cy="4727988"/>
          </a:xfrm>
        </p:spPr>
        <p:txBody>
          <a:bodyPr anchor="b">
            <a:normAutofit/>
          </a:bodyPr>
          <a:lstStyle/>
          <a:p>
            <a:r>
              <a:rPr lang="pt-BR" sz="7400"/>
              <a:t>Importância das vitaminas para o organismo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A44BC8-2508-4575-75F6-0ED3F11E7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6208776"/>
            <a:ext cx="7269480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758472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9EE42DCE-4A4F-44C4-84E5-261B3BEEF1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152E6A3-9141-E049-98D2-C0F92132AE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978408"/>
            <a:ext cx="630021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Papel na prevenção de doenças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87F59F2-5FBC-40CD-AD35-376AECE49E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70" y="508090"/>
            <a:ext cx="6282982" cy="14927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64081E3-9E72-A0BA-DF95-EADA2A0A6BDA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21208" y="2578608"/>
            <a:ext cx="6300216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das Vitaminas</a:t>
            </a:r>
          </a:p>
          <a:p>
            <a:pPr marL="0" lvl="1" indent="0">
              <a:buNone/>
            </a:pPr>
            <a:r>
              <a:rPr lang="pt-BR" sz="1400"/>
              <a:t>O consumo adequado de vitaminas é essencial para manter a saúde e prevenir doenças. Elas desempenham papéis crucial na funcionalidade do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Prevenção de Deficiências Nutricionais</a:t>
            </a:r>
          </a:p>
          <a:p>
            <a:pPr marL="0" lvl="1" indent="0">
              <a:buNone/>
            </a:pPr>
            <a:r>
              <a:rPr lang="pt-BR" sz="1400"/>
              <a:t>A deficiência de vitaminas pode levar a doenças como escorbuto e pelagra, que afetam a saúde geral. A ingestão balanceada é necessária.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Saúde a Longo Prazo</a:t>
            </a:r>
          </a:p>
          <a:p>
            <a:pPr marL="0" lvl="1" indent="0">
              <a:buNone/>
            </a:pPr>
            <a:r>
              <a:rPr lang="pt-BR" sz="1400"/>
              <a:t>Vitaminas não só previnem doenças imediatas, mas também são vitais para a prevenção de condições crônicas ao longo da vida.</a:t>
            </a:r>
          </a:p>
        </p:txBody>
      </p:sp>
      <p:pic>
        <p:nvPicPr>
          <p:cNvPr id="5" name="Espaço Reservado para Conteúdo 4" descr="Legumes e frutas variados">
            <a:extLst>
              <a:ext uri="{FF2B5EF4-FFF2-40B4-BE49-F238E27FC236}">
                <a16:creationId xmlns:a16="http://schemas.microsoft.com/office/drawing/2014/main" id="{D179602E-612B-46EC-B6B3-22D4C9F1FF8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3406" r="19996" b="1"/>
          <a:stretch>
            <a:fillRect/>
          </a:stretch>
        </p:blipFill>
        <p:spPr>
          <a:xfrm>
            <a:off x="7586236" y="508090"/>
            <a:ext cx="4081805" cy="5846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2947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DF3AEC4-3515-BD27-413F-BF1564B7F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4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Contribuição para o metabolismo e crescimento</a:t>
            </a:r>
          </a:p>
        </p:txBody>
      </p:sp>
      <p:pic>
        <p:nvPicPr>
          <p:cNvPr id="5" name="Espaço Reservado para Conteúdo 4" descr="Crianças brincando">
            <a:extLst>
              <a:ext uri="{FF2B5EF4-FFF2-40B4-BE49-F238E27FC236}">
                <a16:creationId xmlns:a16="http://schemas.microsoft.com/office/drawing/2014/main" id="{7DEB10EF-0D11-4478-9BE6-42FC9326D319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19882" r="31846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37F56D20-5450-E859-77EE-96F39C207810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Papel das Vitaminas</a:t>
            </a:r>
          </a:p>
          <a:p>
            <a:pPr marL="0" lvl="1" indent="0">
              <a:buNone/>
            </a:pPr>
            <a:r>
              <a:rPr lang="pt-BR" sz="1400"/>
              <a:t>As vitaminas atuam como co-fatores essenciais em diversas reações metabólicas, promovendo a saúde e o bem-estar.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Crescimento e Desenvolvimento</a:t>
            </a:r>
          </a:p>
          <a:p>
            <a:pPr marL="0" lvl="1" indent="0">
              <a:buNone/>
            </a:pPr>
            <a:r>
              <a:rPr lang="pt-BR" sz="1400"/>
              <a:t>Vitaminas são cruciais para o crescimento e desenvolvimento saudável, especialmente durante a infância e adolescência.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Conversão de Alimentos em Energia</a:t>
            </a:r>
          </a:p>
          <a:p>
            <a:pPr marL="0" lvl="1" indent="0">
              <a:buNone/>
            </a:pPr>
            <a:r>
              <a:rPr lang="pt-BR" sz="1400"/>
              <a:t>Elas facilitam a conversão de alimentos em energia, essencial para o funcionamento adequado do corpo humano.</a:t>
            </a:r>
          </a:p>
        </p:txBody>
      </p:sp>
    </p:spTree>
    <p:extLst>
      <p:ext uri="{BB962C8B-B14F-4D97-AF65-F5344CB8AC3E}">
        <p14:creationId xmlns:p14="http://schemas.microsoft.com/office/powerpoint/2010/main" val="252161621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EC38958-9A69-239A-BA79-2AEC73345F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4A0069E-367A-8C35-910D-DF2A77E5F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5160" y="978408"/>
            <a:ext cx="4745736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Suporte ao sistema imunológico</a:t>
            </a:r>
          </a:p>
        </p:txBody>
      </p:sp>
      <p:pic>
        <p:nvPicPr>
          <p:cNvPr id="5" name="Espaço Reservado para Conteúdo 4" descr="Remédios naturais de beleza">
            <a:extLst>
              <a:ext uri="{FF2B5EF4-FFF2-40B4-BE49-F238E27FC236}">
                <a16:creationId xmlns:a16="http://schemas.microsoft.com/office/drawing/2014/main" id="{13DC6C5D-7C41-418D-A3BC-97D28B29E23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r="2" b="31856"/>
          <a:stretch>
            <a:fillRect/>
          </a:stretch>
        </p:blipFill>
        <p:spPr>
          <a:xfrm>
            <a:off x="517868" y="508090"/>
            <a:ext cx="5705856" cy="5846990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EC109E5-0396-8968-4F42-DFEC28036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16407" y="508090"/>
            <a:ext cx="4660733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E51F2AE-E8A9-E447-856F-14B886AFD9B3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6995160" y="2578608"/>
            <a:ext cx="4672584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Importância das Vitaminas</a:t>
            </a:r>
          </a:p>
          <a:p>
            <a:pPr marL="0" lvl="1" indent="0">
              <a:buNone/>
            </a:pPr>
            <a:r>
              <a:rPr lang="pt-BR" sz="1400"/>
              <a:t>Vitaminas como C e D desempenham papéis cruciais na modulação e fortalecimento do sistema imunológico.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Fortalecimento do Sistema Imunológico</a:t>
            </a:r>
          </a:p>
          <a:p>
            <a:pPr marL="0" lvl="1" indent="0">
              <a:buNone/>
            </a:pPr>
            <a:r>
              <a:rPr lang="pt-BR" sz="1400"/>
              <a:t>Essas vitaminas ajudam a fortalecer as defesas do corpo contra múltiplas infecções e doenças.</a:t>
            </a:r>
          </a:p>
        </p:txBody>
      </p:sp>
    </p:spTree>
    <p:extLst>
      <p:ext uri="{BB962C8B-B14F-4D97-AF65-F5344CB8AC3E}">
        <p14:creationId xmlns:p14="http://schemas.microsoft.com/office/powerpoint/2010/main" val="232279334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C7EFAAB5-34A3-C2FC-70BA-7720CC8AD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D66F47C0-300F-4AC5-6081-EF347766F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208" y="1211766"/>
            <a:ext cx="7237052" cy="4727988"/>
          </a:xfrm>
        </p:spPr>
        <p:txBody>
          <a:bodyPr anchor="b">
            <a:normAutofit/>
          </a:bodyPr>
          <a:lstStyle/>
          <a:p>
            <a:r>
              <a:rPr lang="pt-BR" sz="7400"/>
              <a:t>Doenças causadas pela falta de vitaminas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8A44BC8-2508-4575-75F6-0ED3F11E7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6208776"/>
            <a:ext cx="7269480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44283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63E29E6A-CF80-632A-0B19-31C5B3DCFD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1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Deficiências de vitaminas hidrossolúveis</a:t>
            </a:r>
          </a:p>
        </p:txBody>
      </p:sp>
      <p:pic>
        <p:nvPicPr>
          <p:cNvPr id="5" name="Espaço Reservado para Conteúdo 4" descr="Grande grupo de vários vegetais e frutas, como pepino, tomate, laranja, coco, pimenta, abacaxi, maçã, banana, brócolis, manga, kivi etc estão voando e caindo em um funil laranja no fundo branco. Todos os objetos são isolados em branco. Filmado com câmera de médio formato Hasselblad em estúdio separadamente e combinado via software.">
            <a:extLst>
              <a:ext uri="{FF2B5EF4-FFF2-40B4-BE49-F238E27FC236}">
                <a16:creationId xmlns:a16="http://schemas.microsoft.com/office/drawing/2014/main" id="{915848F3-ABAC-4925-8D62-BEEE89BA195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3575" r="1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CBDEC26-6E35-845E-93A3-B831B96D4342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Vitaminas Hidrossolúveis</a:t>
            </a:r>
          </a:p>
          <a:p>
            <a:pPr marL="0" lvl="1" indent="0">
              <a:buNone/>
            </a:pPr>
            <a:r>
              <a:rPr lang="pt-BR" sz="1400"/>
              <a:t>As vitaminas hidrossolúveis, incluindo a vitamina C e o complexo B, são essenciais para a saúde geral do corpo.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Condições de Deficiência</a:t>
            </a:r>
          </a:p>
          <a:p>
            <a:pPr marL="0" lvl="1" indent="0">
              <a:buNone/>
            </a:pPr>
            <a:r>
              <a:rPr lang="pt-BR" sz="1400"/>
              <a:t>A falta de vitaminas hidrossolúveis pode levar a condições graves, como escorbuto, beribéri e anemia, afetando a saúde de forma significativa.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Impacto na Saúde Geral</a:t>
            </a:r>
          </a:p>
          <a:p>
            <a:pPr marL="0" lvl="1" indent="0">
              <a:buNone/>
            </a:pPr>
            <a:r>
              <a:rPr lang="pt-BR" sz="1400"/>
              <a:t>A deficiência de vitaminas hidrossolúveis pode prejudicar o bem-estar, afetando a energia, o sistema imunológico e a função geral do organismo.</a:t>
            </a:r>
          </a:p>
        </p:txBody>
      </p:sp>
    </p:spTree>
    <p:extLst>
      <p:ext uri="{BB962C8B-B14F-4D97-AF65-F5344CB8AC3E}">
        <p14:creationId xmlns:p14="http://schemas.microsoft.com/office/powerpoint/2010/main" val="305404396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E48160E-61C1-F3C5-9C46-F09E7550DE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Deficiências de vitaminas lipossolúveis</a:t>
            </a:r>
          </a:p>
        </p:txBody>
      </p:sp>
      <p:pic>
        <p:nvPicPr>
          <p:cNvPr id="5" name="Espaço Reservado para Conteúdo 4" descr="Cápsulas ômega em forma de peixe isoladas no fundo branco. Vitaminas de óleo de peixe">
            <a:extLst>
              <a:ext uri="{FF2B5EF4-FFF2-40B4-BE49-F238E27FC236}">
                <a16:creationId xmlns:a16="http://schemas.microsoft.com/office/drawing/2014/main" id="{CD267A1D-B779-4A15-86D3-448AE179CEF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5166" r="34154" b="-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CD00B40D-A8B3-0EAE-7C1B-7601B36D83BF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Vitamina A e Visão</a:t>
            </a:r>
          </a:p>
          <a:p>
            <a:pPr marL="0" lvl="1" indent="0">
              <a:buNone/>
            </a:pPr>
            <a:r>
              <a:rPr lang="pt-BR" sz="1400"/>
              <a:t>A deficiência de vitamina A pode causar problemas de visão, como cegueira noturna e outros distúrbios oculares.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Vitamina D e Fragilidade Óssea</a:t>
            </a:r>
          </a:p>
          <a:p>
            <a:pPr marL="0" lvl="1" indent="0">
              <a:buNone/>
            </a:pPr>
            <a:r>
              <a:rPr lang="pt-BR" sz="1400"/>
              <a:t>A falta de vitamina D pode resultar em fragilidade óssea e aumentar o risco de fraturas.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Vitamina K e Coagulação</a:t>
            </a:r>
          </a:p>
          <a:p>
            <a:pPr marL="0" lvl="1" indent="0">
              <a:buNone/>
            </a:pPr>
            <a:r>
              <a:rPr lang="pt-BR" sz="1400"/>
              <a:t>Deficiências em vitamina K podem levar a distúrbios de coagulação sanguínea, afetando a capacidade do corpo de curar feridas.</a:t>
            </a:r>
          </a:p>
        </p:txBody>
      </p:sp>
    </p:spTree>
    <p:extLst>
      <p:ext uri="{BB962C8B-B14F-4D97-AF65-F5344CB8AC3E}">
        <p14:creationId xmlns:p14="http://schemas.microsoft.com/office/powerpoint/2010/main" val="56200202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774A975B-A886-5202-0489-6965514A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69" y="508090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4C32CD27-7027-AB2B-38F1-71C08EB840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AB18AD1-0691-0D23-C40E-E1FFD182D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31536" y="978408"/>
            <a:ext cx="6236208" cy="146304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Impactos na saúde e métodos de prevenção</a:t>
            </a:r>
          </a:p>
        </p:txBody>
      </p:sp>
      <p:pic>
        <p:nvPicPr>
          <p:cNvPr id="5" name="Espaço Reservado para Conteúdo 4" descr="Variedade de frutas e legumes, grão integral">
            <a:extLst>
              <a:ext uri="{FF2B5EF4-FFF2-40B4-BE49-F238E27FC236}">
                <a16:creationId xmlns:a16="http://schemas.microsoft.com/office/drawing/2014/main" id="{9601749F-EDCD-437A-9272-CD595C217797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3"/>
          <a:srcRect l="28328" r="23399" b="1"/>
          <a:stretch>
            <a:fillRect/>
          </a:stretch>
        </p:blipFill>
        <p:spPr>
          <a:xfrm>
            <a:off x="517869" y="508091"/>
            <a:ext cx="4221911" cy="5837918"/>
          </a:xfrm>
          <a:prstGeom prst="rect">
            <a:avLst/>
          </a:prstGeom>
        </p:spPr>
      </p:pic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6DD38CD-CFFE-4ABA-3DC8-01ED90559E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484611" y="508090"/>
            <a:ext cx="6186474" cy="149279"/>
          </a:xfrm>
          <a:custGeom>
            <a:avLst/>
            <a:gdLst>
              <a:gd name="connsiteX0" fmla="*/ 0 w 6090847"/>
              <a:gd name="connsiteY0" fmla="*/ 0 h 149279"/>
              <a:gd name="connsiteX1" fmla="*/ 6090847 w 6090847"/>
              <a:gd name="connsiteY1" fmla="*/ 0 h 149279"/>
              <a:gd name="connsiteX2" fmla="*/ 6090847 w 6090847"/>
              <a:gd name="connsiteY2" fmla="*/ 149279 h 149279"/>
              <a:gd name="connsiteX3" fmla="*/ 0 w 6090847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90847" h="149279">
                <a:moveTo>
                  <a:pt x="0" y="0"/>
                </a:moveTo>
                <a:lnTo>
                  <a:pt x="6090847" y="0"/>
                </a:lnTo>
                <a:lnTo>
                  <a:pt x="6090847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D3B2E277-8396-1F1B-7BF6-8ED504394A3A}"/>
              </a:ext>
            </a:extLst>
          </p:cNvPr>
          <p:cNvSpPr>
            <a:spLocks noGrp="1"/>
          </p:cNvSpPr>
          <p:nvPr>
            <p:ph sz="half" idx="2"/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431536" y="2578608"/>
            <a:ext cx="6236208" cy="3767328"/>
          </a:xfrm>
        </p:spPr>
        <p:txBody>
          <a:bodyPr>
            <a:normAutofit/>
          </a:bodyPr>
          <a:lstStyle/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Impactos das Deficiências Vitamínicas</a:t>
            </a:r>
          </a:p>
          <a:p>
            <a:pPr marL="0" lvl="1" indent="0">
              <a:buNone/>
            </a:pPr>
            <a:r>
              <a:rPr lang="pt-BR" sz="1400"/>
              <a:t>Deficiências vitamínicas podem levar a sérios problemas de saúde, afetando a qualidade de vida e aumentando o risco de doenças.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Dieta Equilibrada</a:t>
            </a:r>
          </a:p>
          <a:p>
            <a:pPr marL="0" lvl="1" indent="0">
              <a:buNone/>
            </a:pPr>
            <a:r>
              <a:rPr lang="pt-BR" sz="1400"/>
              <a:t>Uma dieta equilibrada é essencial para a prevenção de deficiências vitamínicas, garantindo a ingestão adequada de nutrientes essenciais.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pt-BR" sz="1400" b="1"/>
              <a:t>Suplementação Adequada</a:t>
            </a:r>
          </a:p>
          <a:p>
            <a:pPr marL="0" lvl="1" indent="0">
              <a:buNone/>
            </a:pPr>
            <a:r>
              <a:rPr lang="pt-BR" sz="1400"/>
              <a:t>Em alguns casos, a suplementação pode ser necessária para combater deficiências vitamínicas e melhorar a saúde geral.</a:t>
            </a:r>
          </a:p>
        </p:txBody>
      </p:sp>
    </p:spTree>
    <p:extLst>
      <p:ext uri="{BB962C8B-B14F-4D97-AF65-F5344CB8AC3E}">
        <p14:creationId xmlns:p14="http://schemas.microsoft.com/office/powerpoint/2010/main" val="159247656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EF92585-7A99-6108-9663-8C59032742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C6D5B03A-B780-A698-DFA9-C9932F22D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3845" y="3079474"/>
            <a:ext cx="11153214" cy="149279"/>
          </a:xfrm>
          <a:custGeom>
            <a:avLst/>
            <a:gdLst>
              <a:gd name="connsiteX0" fmla="*/ 0 w 8085002"/>
              <a:gd name="connsiteY0" fmla="*/ 0 h 149279"/>
              <a:gd name="connsiteX1" fmla="*/ 8085002 w 8085002"/>
              <a:gd name="connsiteY1" fmla="*/ 0 h 149279"/>
              <a:gd name="connsiteX2" fmla="*/ 8085002 w 8085002"/>
              <a:gd name="connsiteY2" fmla="*/ 149279 h 149279"/>
              <a:gd name="connsiteX3" fmla="*/ 0 w 8085002"/>
              <a:gd name="connsiteY3" fmla="*/ 149279 h 149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85002" h="149279">
                <a:moveTo>
                  <a:pt x="0" y="0"/>
                </a:moveTo>
                <a:lnTo>
                  <a:pt x="8085002" y="0"/>
                </a:lnTo>
                <a:lnTo>
                  <a:pt x="8085002" y="149279"/>
                </a:lnTo>
                <a:lnTo>
                  <a:pt x="0" y="149279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Bierstadt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2548AEB7-DA56-126D-6C6F-5A8137C37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8" y="1325880"/>
            <a:ext cx="11155680" cy="1408176"/>
          </a:xfrm>
        </p:spPr>
        <p:txBody>
          <a:bodyPr anchor="b">
            <a:normAutofit/>
          </a:bodyPr>
          <a:lstStyle/>
          <a:p>
            <a:r>
              <a:rPr lang="pt-BR" sz="6800"/>
              <a:t>Conclusão</a:t>
            </a:r>
          </a:p>
        </p:txBody>
      </p:sp>
      <p:graphicFrame>
        <p:nvGraphicFramePr>
          <p:cNvPr id="11" name="Espaço Reservado para Conteúdo 2">
            <a:extLst>
              <a:ext uri="{FF2B5EF4-FFF2-40B4-BE49-F238E27FC236}">
                <a16:creationId xmlns:a16="http://schemas.microsoft.com/office/drawing/2014/main" id="{CE865862-32F7-C12F-D269-2A57E6F604D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3189916"/>
              </p:ex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GraphicFramePr>
        <p:xfrm>
          <a:off x="521208" y="3785616"/>
          <a:ext cx="11155680" cy="24688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74184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>
</file>

<file path=ppt/theme/theme1.xml><?xml version="1.0" encoding="utf-8"?>
<a:theme xmlns:a="http://schemas.openxmlformats.org/drawingml/2006/main" name="GestaltVTI">
  <a:themeElements>
    <a:clrScheme name="Gestalt">
      <a:dk1>
        <a:srgbClr val="000000"/>
      </a:dk1>
      <a:lt1>
        <a:sysClr val="window" lastClr="FFFFFF"/>
      </a:lt1>
      <a:dk2>
        <a:srgbClr val="262626"/>
      </a:dk2>
      <a:lt2>
        <a:srgbClr val="F7F7F7"/>
      </a:lt2>
      <a:accent1>
        <a:srgbClr val="EBA000"/>
      </a:accent1>
      <a:accent2>
        <a:srgbClr val="00BAC8"/>
      </a:accent2>
      <a:accent3>
        <a:srgbClr val="E64823"/>
      </a:accent3>
      <a:accent4>
        <a:srgbClr val="4D5AFF"/>
      </a:accent4>
      <a:accent5>
        <a:srgbClr val="FE5D21"/>
      </a:accent5>
      <a:accent6>
        <a:srgbClr val="00C777"/>
      </a:accent6>
      <a:hlink>
        <a:srgbClr val="2998E3"/>
      </a:hlink>
      <a:folHlink>
        <a:srgbClr val="939393"/>
      </a:folHlink>
    </a:clrScheme>
    <a:fontScheme name="Gestalt">
      <a:majorFont>
        <a:latin typeface="Bierstadt"/>
        <a:ea typeface=""/>
        <a:cs typeface=""/>
      </a:majorFont>
      <a:minorFont>
        <a:latin typeface="Bierstad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estaltVTI" id="{4F87C71D-53D1-4B71-BF97-FD0EA4B25665}" vid="{A110AFC4-8D8A-4C02-8885-7BA370B379B5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1789</Words>
  <Application>Microsoft Office PowerPoint</Application>
  <PresentationFormat>Widescreen</PresentationFormat>
  <Paragraphs>140</Paragraphs>
  <Slides>19</Slides>
  <Notes>19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3" baseType="lpstr">
      <vt:lpstr>Aptos</vt:lpstr>
      <vt:lpstr>Arial</vt:lpstr>
      <vt:lpstr>Bierstadt</vt:lpstr>
      <vt:lpstr>GestaltVTI</vt:lpstr>
      <vt:lpstr>Vitaminas: Tipos, Importância e Impacto na Saúde</vt:lpstr>
      <vt:lpstr>Tópicos a serem abordados</vt:lpstr>
      <vt:lpstr>O que são vitaminas?</vt:lpstr>
      <vt:lpstr>Definição e papel das vitaminas no organismo</vt:lpstr>
      <vt:lpstr>Descoberta e história das vitaminas</vt:lpstr>
      <vt:lpstr>Função das vitaminas na saúde geral</vt:lpstr>
      <vt:lpstr>Tipos de vitaminas</vt:lpstr>
      <vt:lpstr>Vitaminas hidrossolúveis</vt:lpstr>
      <vt:lpstr>Vitaminas lipossolúveis</vt:lpstr>
      <vt:lpstr>Principais diferenças entre os tipos</vt:lpstr>
      <vt:lpstr>Importância das vitaminas para o organismo</vt:lpstr>
      <vt:lpstr>Papel na prevenção de doenças</vt:lpstr>
      <vt:lpstr>Contribuição para o metabolismo e crescimento</vt:lpstr>
      <vt:lpstr>Suporte ao sistema imunológico</vt:lpstr>
      <vt:lpstr>Doenças causadas pela falta de vitaminas</vt:lpstr>
      <vt:lpstr>Deficiências de vitaminas hidrossolúveis</vt:lpstr>
      <vt:lpstr>Deficiências de vitaminas lipossolúveis</vt:lpstr>
      <vt:lpstr>Impactos na saúde e métodos de prevenção</vt:lpstr>
      <vt:lpstr>Conclusão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Marcondes Gomes Felix</dc:creator>
  <cp:lastModifiedBy>José Marcondes Gomes Felix</cp:lastModifiedBy>
  <cp:revision>1</cp:revision>
  <dcterms:created xsi:type="dcterms:W3CDTF">2025-06-07T13:53:36Z</dcterms:created>
  <dcterms:modified xsi:type="dcterms:W3CDTF">2025-06-07T13:58:53Z</dcterms:modified>
</cp:coreProperties>
</file>